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10" r:id="rId2"/>
    <p:sldId id="267" r:id="rId3"/>
    <p:sldId id="272" r:id="rId4"/>
    <p:sldId id="353" r:id="rId5"/>
    <p:sldId id="268" r:id="rId6"/>
    <p:sldId id="273" r:id="rId7"/>
    <p:sldId id="275" r:id="rId8"/>
    <p:sldId id="276" r:id="rId9"/>
    <p:sldId id="349" r:id="rId10"/>
    <p:sldId id="277" r:id="rId11"/>
    <p:sldId id="278" r:id="rId12"/>
    <p:sldId id="279" r:id="rId13"/>
    <p:sldId id="280" r:id="rId14"/>
    <p:sldId id="281" r:id="rId15"/>
    <p:sldId id="283" r:id="rId16"/>
    <p:sldId id="361" r:id="rId17"/>
    <p:sldId id="354" r:id="rId18"/>
    <p:sldId id="284" r:id="rId19"/>
    <p:sldId id="362" r:id="rId20"/>
    <p:sldId id="285" r:id="rId21"/>
    <p:sldId id="286" r:id="rId22"/>
    <p:sldId id="296" r:id="rId23"/>
    <p:sldId id="287" r:id="rId24"/>
    <p:sldId id="288" r:id="rId25"/>
    <p:sldId id="297" r:id="rId26"/>
    <p:sldId id="289" r:id="rId27"/>
    <p:sldId id="298" r:id="rId28"/>
    <p:sldId id="290" r:id="rId29"/>
    <p:sldId id="291" r:id="rId30"/>
    <p:sldId id="292" r:id="rId31"/>
    <p:sldId id="293" r:id="rId32"/>
    <p:sldId id="355" r:id="rId33"/>
    <p:sldId id="317" r:id="rId34"/>
    <p:sldId id="299" r:id="rId35"/>
    <p:sldId id="356" r:id="rId36"/>
    <p:sldId id="357" r:id="rId37"/>
    <p:sldId id="358" r:id="rId38"/>
    <p:sldId id="318" r:id="rId39"/>
    <p:sldId id="270" r:id="rId40"/>
    <p:sldId id="300" r:id="rId41"/>
    <p:sldId id="323" r:id="rId42"/>
    <p:sldId id="330" r:id="rId43"/>
    <p:sldId id="331" r:id="rId44"/>
    <p:sldId id="332" r:id="rId45"/>
    <p:sldId id="333" r:id="rId46"/>
    <p:sldId id="334" r:id="rId47"/>
    <p:sldId id="335" r:id="rId48"/>
    <p:sldId id="337" r:id="rId49"/>
    <p:sldId id="338" r:id="rId50"/>
    <p:sldId id="339" r:id="rId51"/>
    <p:sldId id="340" r:id="rId52"/>
    <p:sldId id="341" r:id="rId53"/>
    <p:sldId id="343" r:id="rId54"/>
    <p:sldId id="344" r:id="rId55"/>
    <p:sldId id="345" r:id="rId56"/>
    <p:sldId id="346" r:id="rId57"/>
    <p:sldId id="347" r:id="rId58"/>
    <p:sldId id="348" r:id="rId59"/>
    <p:sldId id="359" r:id="rId60"/>
    <p:sldId id="360" r:id="rId61"/>
    <p:sldId id="260" r:id="rId62"/>
  </p:sldIdLst>
  <p:sldSz cx="21315363" cy="13322300"/>
  <p:notesSz cx="6858000" cy="9144000"/>
  <p:defaultTextStyle>
    <a:defPPr>
      <a:defRPr lang="en-US"/>
    </a:defPPr>
    <a:lvl1pPr marL="0" algn="l" defTabSz="989609" rtl="0" eaLnBrk="1" latinLnBrk="0" hangingPunct="1">
      <a:defRPr sz="3900" kern="1200">
        <a:solidFill>
          <a:schemeClr val="tx1"/>
        </a:solidFill>
        <a:latin typeface="+mn-lt"/>
        <a:ea typeface="+mn-ea"/>
        <a:cs typeface="+mn-cs"/>
      </a:defRPr>
    </a:lvl1pPr>
    <a:lvl2pPr marL="989609" algn="l" defTabSz="989609" rtl="0" eaLnBrk="1" latinLnBrk="0" hangingPunct="1">
      <a:defRPr sz="3900" kern="1200">
        <a:solidFill>
          <a:schemeClr val="tx1"/>
        </a:solidFill>
        <a:latin typeface="+mn-lt"/>
        <a:ea typeface="+mn-ea"/>
        <a:cs typeface="+mn-cs"/>
      </a:defRPr>
    </a:lvl2pPr>
    <a:lvl3pPr marL="1979219" algn="l" defTabSz="989609" rtl="0" eaLnBrk="1" latinLnBrk="0" hangingPunct="1">
      <a:defRPr sz="3900" kern="1200">
        <a:solidFill>
          <a:schemeClr val="tx1"/>
        </a:solidFill>
        <a:latin typeface="+mn-lt"/>
        <a:ea typeface="+mn-ea"/>
        <a:cs typeface="+mn-cs"/>
      </a:defRPr>
    </a:lvl3pPr>
    <a:lvl4pPr marL="2968828" algn="l" defTabSz="989609" rtl="0" eaLnBrk="1" latinLnBrk="0" hangingPunct="1">
      <a:defRPr sz="3900" kern="1200">
        <a:solidFill>
          <a:schemeClr val="tx1"/>
        </a:solidFill>
        <a:latin typeface="+mn-lt"/>
        <a:ea typeface="+mn-ea"/>
        <a:cs typeface="+mn-cs"/>
      </a:defRPr>
    </a:lvl4pPr>
    <a:lvl5pPr marL="3958438" algn="l" defTabSz="989609" rtl="0" eaLnBrk="1" latinLnBrk="0" hangingPunct="1">
      <a:defRPr sz="3900" kern="1200">
        <a:solidFill>
          <a:schemeClr val="tx1"/>
        </a:solidFill>
        <a:latin typeface="+mn-lt"/>
        <a:ea typeface="+mn-ea"/>
        <a:cs typeface="+mn-cs"/>
      </a:defRPr>
    </a:lvl5pPr>
    <a:lvl6pPr marL="4948047" algn="l" defTabSz="989609" rtl="0" eaLnBrk="1" latinLnBrk="0" hangingPunct="1">
      <a:defRPr sz="3900" kern="1200">
        <a:solidFill>
          <a:schemeClr val="tx1"/>
        </a:solidFill>
        <a:latin typeface="+mn-lt"/>
        <a:ea typeface="+mn-ea"/>
        <a:cs typeface="+mn-cs"/>
      </a:defRPr>
    </a:lvl6pPr>
    <a:lvl7pPr marL="5937656" algn="l" defTabSz="989609" rtl="0" eaLnBrk="1" latinLnBrk="0" hangingPunct="1">
      <a:defRPr sz="3900" kern="1200">
        <a:solidFill>
          <a:schemeClr val="tx1"/>
        </a:solidFill>
        <a:latin typeface="+mn-lt"/>
        <a:ea typeface="+mn-ea"/>
        <a:cs typeface="+mn-cs"/>
      </a:defRPr>
    </a:lvl7pPr>
    <a:lvl8pPr marL="6927266" algn="l" defTabSz="989609" rtl="0" eaLnBrk="1" latinLnBrk="0" hangingPunct="1">
      <a:defRPr sz="3900" kern="1200">
        <a:solidFill>
          <a:schemeClr val="tx1"/>
        </a:solidFill>
        <a:latin typeface="+mn-lt"/>
        <a:ea typeface="+mn-ea"/>
        <a:cs typeface="+mn-cs"/>
      </a:defRPr>
    </a:lvl8pPr>
    <a:lvl9pPr marL="7916875" algn="l" defTabSz="989609" rtl="0" eaLnBrk="1" latinLnBrk="0" hangingPunct="1">
      <a:defRPr sz="3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96">
          <p15:clr>
            <a:srgbClr val="A4A3A4"/>
          </p15:clr>
        </p15:guide>
        <p15:guide id="2" pos="67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0" d="100"/>
          <a:sy n="40" d="100"/>
        </p:scale>
        <p:origin x="422" y="58"/>
      </p:cViewPr>
      <p:guideLst>
        <p:guide orient="horz" pos="4196"/>
        <p:guide pos="671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8652" y="4138549"/>
            <a:ext cx="18118059" cy="2855660"/>
          </a:xfrm>
        </p:spPr>
        <p:txBody>
          <a:bodyPr/>
          <a:lstStyle/>
          <a:p>
            <a:r>
              <a:rPr lang="en-US"/>
              <a:t>Click to edit Master title style</a:t>
            </a:r>
          </a:p>
        </p:txBody>
      </p:sp>
      <p:sp>
        <p:nvSpPr>
          <p:cNvPr id="3" name="Subtitle 2"/>
          <p:cNvSpPr>
            <a:spLocks noGrp="1"/>
          </p:cNvSpPr>
          <p:nvPr>
            <p:ph type="subTitle" idx="1"/>
          </p:nvPr>
        </p:nvSpPr>
        <p:spPr>
          <a:xfrm>
            <a:off x="3197305" y="7549303"/>
            <a:ext cx="14920754" cy="3404588"/>
          </a:xfrm>
        </p:spPr>
        <p:txBody>
          <a:bodyPr/>
          <a:lstStyle>
            <a:lvl1pPr marL="0" indent="0" algn="ctr">
              <a:buNone/>
              <a:defRPr>
                <a:solidFill>
                  <a:schemeClr val="tx1">
                    <a:tint val="75000"/>
                  </a:schemeClr>
                </a:solidFill>
              </a:defRPr>
            </a:lvl1pPr>
            <a:lvl2pPr marL="989609" indent="0" algn="ctr">
              <a:buNone/>
              <a:defRPr>
                <a:solidFill>
                  <a:schemeClr val="tx1">
                    <a:tint val="75000"/>
                  </a:schemeClr>
                </a:solidFill>
              </a:defRPr>
            </a:lvl2pPr>
            <a:lvl3pPr marL="1979219" indent="0" algn="ctr">
              <a:buNone/>
              <a:defRPr>
                <a:solidFill>
                  <a:schemeClr val="tx1">
                    <a:tint val="75000"/>
                  </a:schemeClr>
                </a:solidFill>
              </a:defRPr>
            </a:lvl3pPr>
            <a:lvl4pPr marL="2968828" indent="0" algn="ctr">
              <a:buNone/>
              <a:defRPr>
                <a:solidFill>
                  <a:schemeClr val="tx1">
                    <a:tint val="75000"/>
                  </a:schemeClr>
                </a:solidFill>
              </a:defRPr>
            </a:lvl4pPr>
            <a:lvl5pPr marL="3958438" indent="0" algn="ctr">
              <a:buNone/>
              <a:defRPr>
                <a:solidFill>
                  <a:schemeClr val="tx1">
                    <a:tint val="75000"/>
                  </a:schemeClr>
                </a:solidFill>
              </a:defRPr>
            </a:lvl5pPr>
            <a:lvl6pPr marL="4948047" indent="0" algn="ctr">
              <a:buNone/>
              <a:defRPr>
                <a:solidFill>
                  <a:schemeClr val="tx1">
                    <a:tint val="75000"/>
                  </a:schemeClr>
                </a:solidFill>
              </a:defRPr>
            </a:lvl6pPr>
            <a:lvl7pPr marL="5937656" indent="0" algn="ctr">
              <a:buNone/>
              <a:defRPr>
                <a:solidFill>
                  <a:schemeClr val="tx1">
                    <a:tint val="75000"/>
                  </a:schemeClr>
                </a:solidFill>
              </a:defRPr>
            </a:lvl7pPr>
            <a:lvl8pPr marL="6927266" indent="0" algn="ctr">
              <a:buNone/>
              <a:defRPr>
                <a:solidFill>
                  <a:schemeClr val="tx1">
                    <a:tint val="75000"/>
                  </a:schemeClr>
                </a:solidFill>
              </a:defRPr>
            </a:lvl8pPr>
            <a:lvl9pPr marL="791687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619976B-D4AB-1E4C-B38E-D0AADA5FCB3C}"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2884131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351267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453638" y="533511"/>
            <a:ext cx="4795957" cy="1136712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5768" y="533511"/>
            <a:ext cx="14032614" cy="113671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1898481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800" y="311468"/>
            <a:ext cx="19183827" cy="222038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2535248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3767" y="8560812"/>
            <a:ext cx="18118059" cy="2645957"/>
          </a:xfrm>
        </p:spPr>
        <p:txBody>
          <a:bodyPr anchor="t"/>
          <a:lstStyle>
            <a:lvl1pPr algn="l">
              <a:defRPr sz="8700" b="1" cap="all"/>
            </a:lvl1pPr>
          </a:lstStyle>
          <a:p>
            <a:r>
              <a:rPr lang="en-US"/>
              <a:t>Click to edit Master title style</a:t>
            </a:r>
          </a:p>
        </p:txBody>
      </p:sp>
      <p:sp>
        <p:nvSpPr>
          <p:cNvPr id="3" name="Text Placeholder 2"/>
          <p:cNvSpPr>
            <a:spLocks noGrp="1"/>
          </p:cNvSpPr>
          <p:nvPr>
            <p:ph type="body" idx="1"/>
          </p:nvPr>
        </p:nvSpPr>
        <p:spPr>
          <a:xfrm>
            <a:off x="1683767" y="5646560"/>
            <a:ext cx="18118059" cy="2914252"/>
          </a:xfrm>
        </p:spPr>
        <p:txBody>
          <a:bodyPr anchor="b"/>
          <a:lstStyle>
            <a:lvl1pPr marL="0" indent="0">
              <a:buNone/>
              <a:defRPr sz="4300">
                <a:solidFill>
                  <a:schemeClr val="tx1">
                    <a:tint val="75000"/>
                  </a:schemeClr>
                </a:solidFill>
              </a:defRPr>
            </a:lvl1pPr>
            <a:lvl2pPr marL="989609" indent="0">
              <a:buNone/>
              <a:defRPr sz="3900">
                <a:solidFill>
                  <a:schemeClr val="tx1">
                    <a:tint val="75000"/>
                  </a:schemeClr>
                </a:solidFill>
              </a:defRPr>
            </a:lvl2pPr>
            <a:lvl3pPr marL="1979219" indent="0">
              <a:buNone/>
              <a:defRPr sz="3500">
                <a:solidFill>
                  <a:schemeClr val="tx1">
                    <a:tint val="75000"/>
                  </a:schemeClr>
                </a:solidFill>
              </a:defRPr>
            </a:lvl3pPr>
            <a:lvl4pPr marL="2968828" indent="0">
              <a:buNone/>
              <a:defRPr sz="3000">
                <a:solidFill>
                  <a:schemeClr val="tx1">
                    <a:tint val="75000"/>
                  </a:schemeClr>
                </a:solidFill>
              </a:defRPr>
            </a:lvl4pPr>
            <a:lvl5pPr marL="3958438" indent="0">
              <a:buNone/>
              <a:defRPr sz="3000">
                <a:solidFill>
                  <a:schemeClr val="tx1">
                    <a:tint val="75000"/>
                  </a:schemeClr>
                </a:solidFill>
              </a:defRPr>
            </a:lvl5pPr>
            <a:lvl6pPr marL="4948047" indent="0">
              <a:buNone/>
              <a:defRPr sz="3000">
                <a:solidFill>
                  <a:schemeClr val="tx1">
                    <a:tint val="75000"/>
                  </a:schemeClr>
                </a:solidFill>
              </a:defRPr>
            </a:lvl6pPr>
            <a:lvl7pPr marL="5937656" indent="0">
              <a:buNone/>
              <a:defRPr sz="3000">
                <a:solidFill>
                  <a:schemeClr val="tx1">
                    <a:tint val="75000"/>
                  </a:schemeClr>
                </a:solidFill>
              </a:defRPr>
            </a:lvl7pPr>
            <a:lvl8pPr marL="6927266" indent="0">
              <a:buNone/>
              <a:defRPr sz="3000">
                <a:solidFill>
                  <a:schemeClr val="tx1">
                    <a:tint val="75000"/>
                  </a:schemeClr>
                </a:solidFill>
              </a:defRPr>
            </a:lvl8pPr>
            <a:lvl9pPr marL="7916875" indent="0">
              <a:buNone/>
              <a:defRPr sz="3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9976B-D4AB-1E4C-B38E-D0AADA5FCB3C}" type="datetimeFigureOut">
              <a:rPr lang="en-US" smtClean="0"/>
              <a:t>9/10/2025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80382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5768"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835310"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19976B-D4AB-1E4C-B38E-D0AADA5FCB3C}"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382919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65768" y="2982099"/>
            <a:ext cx="9417987" cy="1242797"/>
          </a:xfrm>
        </p:spPr>
        <p:txBody>
          <a:bodyPr anchor="b"/>
          <a:lstStyle>
            <a:lvl1pPr marL="0" indent="0">
              <a:buNone/>
              <a:defRPr sz="5200" b="1"/>
            </a:lvl1pPr>
            <a:lvl2pPr marL="989609" indent="0">
              <a:buNone/>
              <a:defRPr sz="4300" b="1"/>
            </a:lvl2pPr>
            <a:lvl3pPr marL="1979219" indent="0">
              <a:buNone/>
              <a:defRPr sz="3900" b="1"/>
            </a:lvl3pPr>
            <a:lvl4pPr marL="2968828" indent="0">
              <a:buNone/>
              <a:defRPr sz="3500" b="1"/>
            </a:lvl4pPr>
            <a:lvl5pPr marL="3958438" indent="0">
              <a:buNone/>
              <a:defRPr sz="3500" b="1"/>
            </a:lvl5pPr>
            <a:lvl6pPr marL="4948047" indent="0">
              <a:buNone/>
              <a:defRPr sz="3500" b="1"/>
            </a:lvl6pPr>
            <a:lvl7pPr marL="5937656" indent="0">
              <a:buNone/>
              <a:defRPr sz="3500" b="1"/>
            </a:lvl7pPr>
            <a:lvl8pPr marL="6927266" indent="0">
              <a:buNone/>
              <a:defRPr sz="3500" b="1"/>
            </a:lvl8pPr>
            <a:lvl9pPr marL="7916875" indent="0">
              <a:buNone/>
              <a:defRPr sz="3500" b="1"/>
            </a:lvl9pPr>
          </a:lstStyle>
          <a:p>
            <a:pPr lvl="0"/>
            <a:r>
              <a:rPr lang="en-US"/>
              <a:t>Click to edit Master text styles</a:t>
            </a:r>
          </a:p>
        </p:txBody>
      </p:sp>
      <p:sp>
        <p:nvSpPr>
          <p:cNvPr id="4" name="Content Placeholder 3"/>
          <p:cNvSpPr>
            <a:spLocks noGrp="1"/>
          </p:cNvSpPr>
          <p:nvPr>
            <p:ph sz="half" idx="2"/>
          </p:nvPr>
        </p:nvSpPr>
        <p:spPr>
          <a:xfrm>
            <a:off x="1065768" y="4224896"/>
            <a:ext cx="9417987"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827910" y="2982099"/>
            <a:ext cx="9421686" cy="1242797"/>
          </a:xfrm>
        </p:spPr>
        <p:txBody>
          <a:bodyPr anchor="b"/>
          <a:lstStyle>
            <a:lvl1pPr marL="0" indent="0">
              <a:buNone/>
              <a:defRPr sz="5200" b="1"/>
            </a:lvl1pPr>
            <a:lvl2pPr marL="989609" indent="0">
              <a:buNone/>
              <a:defRPr sz="4300" b="1"/>
            </a:lvl2pPr>
            <a:lvl3pPr marL="1979219" indent="0">
              <a:buNone/>
              <a:defRPr sz="3900" b="1"/>
            </a:lvl3pPr>
            <a:lvl4pPr marL="2968828" indent="0">
              <a:buNone/>
              <a:defRPr sz="3500" b="1"/>
            </a:lvl4pPr>
            <a:lvl5pPr marL="3958438" indent="0">
              <a:buNone/>
              <a:defRPr sz="3500" b="1"/>
            </a:lvl5pPr>
            <a:lvl6pPr marL="4948047" indent="0">
              <a:buNone/>
              <a:defRPr sz="3500" b="1"/>
            </a:lvl6pPr>
            <a:lvl7pPr marL="5937656" indent="0">
              <a:buNone/>
              <a:defRPr sz="3500" b="1"/>
            </a:lvl7pPr>
            <a:lvl8pPr marL="6927266" indent="0">
              <a:buNone/>
              <a:defRPr sz="3500" b="1"/>
            </a:lvl8pPr>
            <a:lvl9pPr marL="7916875" indent="0">
              <a:buNone/>
              <a:defRPr sz="3500" b="1"/>
            </a:lvl9pPr>
          </a:lstStyle>
          <a:p>
            <a:pPr lvl="0"/>
            <a:r>
              <a:rPr lang="en-US"/>
              <a:t>Click to edit Master text styles</a:t>
            </a:r>
          </a:p>
        </p:txBody>
      </p:sp>
      <p:sp>
        <p:nvSpPr>
          <p:cNvPr id="6" name="Content Placeholder 5"/>
          <p:cNvSpPr>
            <a:spLocks noGrp="1"/>
          </p:cNvSpPr>
          <p:nvPr>
            <p:ph sz="quarter" idx="4"/>
          </p:nvPr>
        </p:nvSpPr>
        <p:spPr>
          <a:xfrm>
            <a:off x="10827910" y="4224896"/>
            <a:ext cx="9421686"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19976B-D4AB-1E4C-B38E-D0AADA5FCB3C}" type="datetimeFigureOut">
              <a:rPr lang="en-US" smtClean="0"/>
              <a:t>9/10/2025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148865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19976B-D4AB-1E4C-B38E-D0AADA5FCB3C}" type="datetimeFigureOut">
              <a:rPr lang="en-US" smtClean="0"/>
              <a:t>9/10/2025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85765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9976B-D4AB-1E4C-B38E-D0AADA5FCB3C}" type="datetimeFigureOut">
              <a:rPr lang="en-US" smtClean="0"/>
              <a:t>9/10/2025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3462319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769" y="530425"/>
            <a:ext cx="7012608" cy="2257390"/>
          </a:xfrm>
        </p:spPr>
        <p:txBody>
          <a:bodyPr anchor="b"/>
          <a:lstStyle>
            <a:lvl1pPr algn="l">
              <a:defRPr sz="4300" b="1"/>
            </a:lvl1pPr>
          </a:lstStyle>
          <a:p>
            <a:r>
              <a:rPr lang="en-US"/>
              <a:t>Click to edit Master title style</a:t>
            </a:r>
          </a:p>
        </p:txBody>
      </p:sp>
      <p:sp>
        <p:nvSpPr>
          <p:cNvPr id="3" name="Content Placeholder 2"/>
          <p:cNvSpPr>
            <a:spLocks noGrp="1"/>
          </p:cNvSpPr>
          <p:nvPr>
            <p:ph idx="1"/>
          </p:nvPr>
        </p:nvSpPr>
        <p:spPr>
          <a:xfrm>
            <a:off x="8333715" y="530426"/>
            <a:ext cx="11915880" cy="11370214"/>
          </a:xfrm>
        </p:spPr>
        <p:txBody>
          <a:bodyPr/>
          <a:lstStyle>
            <a:lvl1pPr>
              <a:defRPr sz="6900"/>
            </a:lvl1pPr>
            <a:lvl2pPr>
              <a:defRPr sz="6100"/>
            </a:lvl2pPr>
            <a:lvl3pPr>
              <a:defRPr sz="5200"/>
            </a:lvl3pPr>
            <a:lvl4pPr>
              <a:defRPr sz="4300"/>
            </a:lvl4pPr>
            <a:lvl5pPr>
              <a:defRPr sz="4300"/>
            </a:lvl5pPr>
            <a:lvl6pPr>
              <a:defRPr sz="4300"/>
            </a:lvl6pPr>
            <a:lvl7pPr>
              <a:defRPr sz="4300"/>
            </a:lvl7pPr>
            <a:lvl8pPr>
              <a:defRPr sz="4300"/>
            </a:lvl8pPr>
            <a:lvl9pPr>
              <a:defRPr sz="4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65769" y="2787816"/>
            <a:ext cx="7012608" cy="9112824"/>
          </a:xfrm>
        </p:spPr>
        <p:txBody>
          <a:bodyPr/>
          <a:lstStyle>
            <a:lvl1pPr marL="0" indent="0">
              <a:buNone/>
              <a:defRPr sz="3000"/>
            </a:lvl1pPr>
            <a:lvl2pPr marL="989609" indent="0">
              <a:buNone/>
              <a:defRPr sz="2600"/>
            </a:lvl2pPr>
            <a:lvl3pPr marL="1979219" indent="0">
              <a:buNone/>
              <a:defRPr sz="2200"/>
            </a:lvl3pPr>
            <a:lvl4pPr marL="2968828" indent="0">
              <a:buNone/>
              <a:defRPr sz="1900"/>
            </a:lvl4pPr>
            <a:lvl5pPr marL="3958438" indent="0">
              <a:buNone/>
              <a:defRPr sz="1900"/>
            </a:lvl5pPr>
            <a:lvl6pPr marL="4948047" indent="0">
              <a:buNone/>
              <a:defRPr sz="1900"/>
            </a:lvl6pPr>
            <a:lvl7pPr marL="5937656" indent="0">
              <a:buNone/>
              <a:defRPr sz="1900"/>
            </a:lvl7pPr>
            <a:lvl8pPr marL="6927266" indent="0">
              <a:buNone/>
              <a:defRPr sz="1900"/>
            </a:lvl8pPr>
            <a:lvl9pPr marL="7916875" indent="0">
              <a:buNone/>
              <a:defRPr sz="1900"/>
            </a:lvl9pPr>
          </a:lstStyle>
          <a:p>
            <a:pPr lvl="0"/>
            <a:r>
              <a:rPr lang="en-US"/>
              <a:t>Click to edit Master text styles</a:t>
            </a:r>
          </a:p>
        </p:txBody>
      </p:sp>
      <p:sp>
        <p:nvSpPr>
          <p:cNvPr id="5" name="Date Placeholder 4"/>
          <p:cNvSpPr>
            <a:spLocks noGrp="1"/>
          </p:cNvSpPr>
          <p:nvPr>
            <p:ph type="dt" sz="half" idx="10"/>
          </p:nvPr>
        </p:nvSpPr>
        <p:spPr/>
        <p:txBody>
          <a:bodyPr/>
          <a:lstStyle/>
          <a:p>
            <a:fld id="{D619976B-D4AB-1E4C-B38E-D0AADA5FCB3C}"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147449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77960" y="9325610"/>
            <a:ext cx="12789218" cy="1100941"/>
          </a:xfrm>
        </p:spPr>
        <p:txBody>
          <a:bodyPr anchor="b"/>
          <a:lstStyle>
            <a:lvl1pPr algn="l">
              <a:defRPr sz="4300" b="1"/>
            </a:lvl1pPr>
          </a:lstStyle>
          <a:p>
            <a:r>
              <a:rPr lang="en-US"/>
              <a:t>Click to edit Master title style</a:t>
            </a:r>
          </a:p>
        </p:txBody>
      </p:sp>
      <p:sp>
        <p:nvSpPr>
          <p:cNvPr id="3" name="Picture Placeholder 2"/>
          <p:cNvSpPr>
            <a:spLocks noGrp="1"/>
          </p:cNvSpPr>
          <p:nvPr>
            <p:ph type="pic" idx="1"/>
          </p:nvPr>
        </p:nvSpPr>
        <p:spPr>
          <a:xfrm>
            <a:off x="4177960" y="1190372"/>
            <a:ext cx="12789218" cy="7993380"/>
          </a:xfrm>
        </p:spPr>
        <p:txBody>
          <a:bodyPr/>
          <a:lstStyle>
            <a:lvl1pPr marL="0" indent="0">
              <a:buNone/>
              <a:defRPr sz="6900"/>
            </a:lvl1pPr>
            <a:lvl2pPr marL="989609" indent="0">
              <a:buNone/>
              <a:defRPr sz="6100"/>
            </a:lvl2pPr>
            <a:lvl3pPr marL="1979219" indent="0">
              <a:buNone/>
              <a:defRPr sz="5200"/>
            </a:lvl3pPr>
            <a:lvl4pPr marL="2968828" indent="0">
              <a:buNone/>
              <a:defRPr sz="4300"/>
            </a:lvl4pPr>
            <a:lvl5pPr marL="3958438" indent="0">
              <a:buNone/>
              <a:defRPr sz="4300"/>
            </a:lvl5pPr>
            <a:lvl6pPr marL="4948047" indent="0">
              <a:buNone/>
              <a:defRPr sz="4300"/>
            </a:lvl6pPr>
            <a:lvl7pPr marL="5937656" indent="0">
              <a:buNone/>
              <a:defRPr sz="4300"/>
            </a:lvl7pPr>
            <a:lvl8pPr marL="6927266" indent="0">
              <a:buNone/>
              <a:defRPr sz="4300"/>
            </a:lvl8pPr>
            <a:lvl9pPr marL="7916875" indent="0">
              <a:buNone/>
              <a:defRPr sz="4300"/>
            </a:lvl9pPr>
          </a:lstStyle>
          <a:p>
            <a:endParaRPr lang="en-US"/>
          </a:p>
        </p:txBody>
      </p:sp>
      <p:sp>
        <p:nvSpPr>
          <p:cNvPr id="4" name="Text Placeholder 3"/>
          <p:cNvSpPr>
            <a:spLocks noGrp="1"/>
          </p:cNvSpPr>
          <p:nvPr>
            <p:ph type="body" sz="half" idx="2"/>
          </p:nvPr>
        </p:nvSpPr>
        <p:spPr>
          <a:xfrm>
            <a:off x="4177960" y="10426551"/>
            <a:ext cx="12789218" cy="1563519"/>
          </a:xfrm>
        </p:spPr>
        <p:txBody>
          <a:bodyPr/>
          <a:lstStyle>
            <a:lvl1pPr marL="0" indent="0">
              <a:buNone/>
              <a:defRPr sz="3000"/>
            </a:lvl1pPr>
            <a:lvl2pPr marL="989609" indent="0">
              <a:buNone/>
              <a:defRPr sz="2600"/>
            </a:lvl2pPr>
            <a:lvl3pPr marL="1979219" indent="0">
              <a:buNone/>
              <a:defRPr sz="2200"/>
            </a:lvl3pPr>
            <a:lvl4pPr marL="2968828" indent="0">
              <a:buNone/>
              <a:defRPr sz="1900"/>
            </a:lvl4pPr>
            <a:lvl5pPr marL="3958438" indent="0">
              <a:buNone/>
              <a:defRPr sz="1900"/>
            </a:lvl5pPr>
            <a:lvl6pPr marL="4948047" indent="0">
              <a:buNone/>
              <a:defRPr sz="1900"/>
            </a:lvl6pPr>
            <a:lvl7pPr marL="5937656" indent="0">
              <a:buNone/>
              <a:defRPr sz="1900"/>
            </a:lvl7pPr>
            <a:lvl8pPr marL="6927266" indent="0">
              <a:buNone/>
              <a:defRPr sz="1900"/>
            </a:lvl8pPr>
            <a:lvl9pPr marL="7916875" indent="0">
              <a:buNone/>
              <a:defRPr sz="1900"/>
            </a:lvl9pPr>
          </a:lstStyle>
          <a:p>
            <a:pPr lvl="0"/>
            <a:r>
              <a:rPr lang="en-US"/>
              <a:t>Click to edit Master text styles</a:t>
            </a:r>
          </a:p>
        </p:txBody>
      </p:sp>
      <p:sp>
        <p:nvSpPr>
          <p:cNvPr id="5" name="Date Placeholder 4"/>
          <p:cNvSpPr>
            <a:spLocks noGrp="1"/>
          </p:cNvSpPr>
          <p:nvPr>
            <p:ph type="dt" sz="half" idx="10"/>
          </p:nvPr>
        </p:nvSpPr>
        <p:spPr/>
        <p:txBody>
          <a:bodyPr/>
          <a:lstStyle/>
          <a:p>
            <a:fld id="{D619976B-D4AB-1E4C-B38E-D0AADA5FCB3C}" type="datetimeFigureOut">
              <a:rPr lang="en-US" smtClean="0"/>
              <a:t>9/10/2025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extLst>
      <p:ext uri="{BB962C8B-B14F-4D97-AF65-F5344CB8AC3E}">
        <p14:creationId xmlns:p14="http://schemas.microsoft.com/office/powerpoint/2010/main" val="263011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5913"/>
            <a:ext cx="21315363" cy="1767658"/>
          </a:xfrm>
          <a:prstGeom prst="rect">
            <a:avLst/>
          </a:prstGeom>
        </p:spPr>
        <p:txBody>
          <a:bodyPr vert="horz" lIns="197922" tIns="98961" rIns="197922" bIns="98961" rtlCol="0" anchor="ctr">
            <a:normAutofit/>
          </a:bodyPr>
          <a:lstStyle/>
          <a:p>
            <a:r>
              <a:rPr lang="en-US" dirty="0"/>
              <a:t>Click to edit Master title style</a:t>
            </a:r>
          </a:p>
        </p:txBody>
      </p:sp>
      <p:sp>
        <p:nvSpPr>
          <p:cNvPr id="3" name="Text Placeholder 2"/>
          <p:cNvSpPr>
            <a:spLocks noGrp="1"/>
          </p:cNvSpPr>
          <p:nvPr>
            <p:ph type="body" idx="1"/>
          </p:nvPr>
        </p:nvSpPr>
        <p:spPr>
          <a:xfrm>
            <a:off x="1065768" y="3108538"/>
            <a:ext cx="19183827" cy="8792102"/>
          </a:xfrm>
          <a:prstGeom prst="rect">
            <a:avLst/>
          </a:prstGeom>
        </p:spPr>
        <p:txBody>
          <a:bodyPr vert="horz" lIns="197922" tIns="98961" rIns="197922" bIns="9896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768" y="12347799"/>
            <a:ext cx="4973585" cy="709289"/>
          </a:xfrm>
          <a:prstGeom prst="rect">
            <a:avLst/>
          </a:prstGeom>
        </p:spPr>
        <p:txBody>
          <a:bodyPr vert="horz" lIns="197922" tIns="98961" rIns="197922" bIns="98961" rtlCol="0" anchor="ctr"/>
          <a:lstStyle>
            <a:lvl1pPr algn="l">
              <a:defRPr sz="2600">
                <a:solidFill>
                  <a:schemeClr val="tx1">
                    <a:tint val="75000"/>
                  </a:schemeClr>
                </a:solidFill>
              </a:defRPr>
            </a:lvl1pPr>
          </a:lstStyle>
          <a:p>
            <a:fld id="{D619976B-D4AB-1E4C-B38E-D0AADA5FCB3C}" type="datetimeFigureOut">
              <a:rPr lang="en-US" smtClean="0"/>
              <a:t>9/10/2025</a:t>
            </a:fld>
            <a:endParaRPr lang="en-US"/>
          </a:p>
        </p:txBody>
      </p:sp>
      <p:sp>
        <p:nvSpPr>
          <p:cNvPr id="5" name="Footer Placeholder 4"/>
          <p:cNvSpPr>
            <a:spLocks noGrp="1"/>
          </p:cNvSpPr>
          <p:nvPr>
            <p:ph type="ftr" sz="quarter" idx="3"/>
          </p:nvPr>
        </p:nvSpPr>
        <p:spPr>
          <a:xfrm>
            <a:off x="7282749" y="12347799"/>
            <a:ext cx="6749865" cy="709289"/>
          </a:xfrm>
          <a:prstGeom prst="rect">
            <a:avLst/>
          </a:prstGeom>
        </p:spPr>
        <p:txBody>
          <a:bodyPr vert="horz" lIns="197922" tIns="98961" rIns="197922" bIns="98961" rtlCol="0" anchor="ctr"/>
          <a:lstStyle>
            <a:lvl1pPr algn="ctr">
              <a:defRPr sz="2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276010" y="12347799"/>
            <a:ext cx="4973585" cy="709289"/>
          </a:xfrm>
          <a:prstGeom prst="rect">
            <a:avLst/>
          </a:prstGeom>
        </p:spPr>
        <p:txBody>
          <a:bodyPr vert="horz" lIns="197922" tIns="98961" rIns="197922" bIns="98961" rtlCol="0" anchor="ctr"/>
          <a:lstStyle>
            <a:lvl1pPr algn="r">
              <a:defRPr sz="2600">
                <a:solidFill>
                  <a:schemeClr val="tx1">
                    <a:tint val="75000"/>
                  </a:schemeClr>
                </a:solidFill>
              </a:defRPr>
            </a:lvl1pPr>
          </a:lstStyle>
          <a:p>
            <a:fld id="{5216D943-2B8B-6E40-82FC-356309674730}" type="slidenum">
              <a:rPr lang="en-US" smtClean="0"/>
              <a:t>‹#›</a:t>
            </a:fld>
            <a:endParaRPr lang="en-US"/>
          </a:p>
        </p:txBody>
      </p:sp>
      <p:pic>
        <p:nvPicPr>
          <p:cNvPr id="7" name="Picture 6" descr="Dai Nam [PPT] Template 10.png">
            <a:extLst>
              <a:ext uri="{FF2B5EF4-FFF2-40B4-BE49-F238E27FC236}">
                <a16:creationId xmlns:a16="http://schemas.microsoft.com/office/drawing/2014/main" id="{D3E61C71-BCF7-D001-8FA8-E11B15E2FE1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0575" y="354639"/>
            <a:ext cx="1796203" cy="1628932"/>
          </a:xfrm>
          <a:prstGeom prst="rect">
            <a:avLst/>
          </a:prstGeom>
        </p:spPr>
      </p:pic>
      <p:pic>
        <p:nvPicPr>
          <p:cNvPr id="8" name="Picture 7" descr="Dai Nam [PPT] Template 05.png">
            <a:extLst>
              <a:ext uri="{FF2B5EF4-FFF2-40B4-BE49-F238E27FC236}">
                <a16:creationId xmlns:a16="http://schemas.microsoft.com/office/drawing/2014/main" id="{5AF84EEB-6D0D-C645-194A-C1DBE9D430F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2314189"/>
            <a:ext cx="21315363" cy="1010957"/>
          </a:xfrm>
          <a:prstGeom prst="rect">
            <a:avLst/>
          </a:prstGeom>
        </p:spPr>
      </p:pic>
      <p:sp>
        <p:nvSpPr>
          <p:cNvPr id="10" name="TextBox 9">
            <a:extLst>
              <a:ext uri="{FF2B5EF4-FFF2-40B4-BE49-F238E27FC236}">
                <a16:creationId xmlns:a16="http://schemas.microsoft.com/office/drawing/2014/main" id="{FD68D644-42E3-6F2C-CD8F-BC5A5AA47DDE}"/>
              </a:ext>
            </a:extLst>
          </p:cNvPr>
          <p:cNvSpPr txBox="1"/>
          <p:nvPr userDrawn="1"/>
        </p:nvSpPr>
        <p:spPr>
          <a:xfrm>
            <a:off x="15789623" y="12558057"/>
            <a:ext cx="3946358" cy="523220"/>
          </a:xfrm>
          <a:prstGeom prst="rect">
            <a:avLst/>
          </a:prstGeom>
          <a:noFill/>
        </p:spPr>
        <p:txBody>
          <a:bodyPr wrap="square">
            <a:spAutoFit/>
          </a:bodyPr>
          <a:lstStyle/>
          <a:p>
            <a:pPr algn="r"/>
            <a:r>
              <a:rPr lang="en-US" sz="2800" dirty="0">
                <a:solidFill>
                  <a:schemeClr val="bg1"/>
                </a:solidFill>
                <a:latin typeface="Arial"/>
                <a:cs typeface="Arial"/>
              </a:rPr>
              <a:t>Slide: </a:t>
            </a:r>
            <a:r>
              <a:rPr lang="en-US" sz="2800" dirty="0" err="1">
                <a:solidFill>
                  <a:schemeClr val="bg1"/>
                </a:solidFill>
                <a:latin typeface="Arial"/>
                <a:cs typeface="Arial"/>
              </a:rPr>
              <a:t>số</a:t>
            </a:r>
            <a:r>
              <a:rPr lang="en-US" sz="2800" dirty="0">
                <a:solidFill>
                  <a:schemeClr val="bg1"/>
                </a:solidFill>
                <a:latin typeface="Arial"/>
                <a:cs typeface="Arial"/>
              </a:rPr>
              <a:t>….</a:t>
            </a:r>
          </a:p>
        </p:txBody>
      </p:sp>
    </p:spTree>
    <p:extLst>
      <p:ext uri="{BB962C8B-B14F-4D97-AF65-F5344CB8AC3E}">
        <p14:creationId xmlns:p14="http://schemas.microsoft.com/office/powerpoint/2010/main" val="4284885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89609" rtl="0" eaLnBrk="1" latinLnBrk="0" hangingPunct="1">
        <a:spcBef>
          <a:spcPct val="0"/>
        </a:spcBef>
        <a:buNone/>
        <a:defRPr sz="9500" kern="1200">
          <a:solidFill>
            <a:schemeClr val="tx1"/>
          </a:solidFill>
          <a:latin typeface="+mj-lt"/>
          <a:ea typeface="+mj-ea"/>
          <a:cs typeface="+mj-cs"/>
        </a:defRPr>
      </a:lvl1pPr>
    </p:titleStyle>
    <p:bodyStyle>
      <a:lvl1pPr marL="742207" indent="-742207" algn="l" defTabSz="989609" rtl="0" eaLnBrk="1" latinLnBrk="0" hangingPunct="1">
        <a:spcBef>
          <a:spcPct val="20000"/>
        </a:spcBef>
        <a:buFont typeface="Arial"/>
        <a:buChar char="•"/>
        <a:defRPr sz="6900" kern="1200">
          <a:solidFill>
            <a:schemeClr val="tx1"/>
          </a:solidFill>
          <a:latin typeface="+mn-lt"/>
          <a:ea typeface="+mn-ea"/>
          <a:cs typeface="+mn-cs"/>
        </a:defRPr>
      </a:lvl1pPr>
      <a:lvl2pPr marL="1608115" indent="-618506" algn="l" defTabSz="989609" rtl="0" eaLnBrk="1" latinLnBrk="0" hangingPunct="1">
        <a:spcBef>
          <a:spcPct val="20000"/>
        </a:spcBef>
        <a:buFont typeface="Arial"/>
        <a:buChar char="–"/>
        <a:defRPr sz="6100" kern="1200">
          <a:solidFill>
            <a:schemeClr val="tx1"/>
          </a:solidFill>
          <a:latin typeface="+mn-lt"/>
          <a:ea typeface="+mn-ea"/>
          <a:cs typeface="+mn-cs"/>
        </a:defRPr>
      </a:lvl2pPr>
      <a:lvl3pPr marL="2474024" indent="-494805" algn="l" defTabSz="989609" rtl="0" eaLnBrk="1" latinLnBrk="0" hangingPunct="1">
        <a:spcBef>
          <a:spcPct val="20000"/>
        </a:spcBef>
        <a:buFont typeface="Arial"/>
        <a:buChar char="•"/>
        <a:defRPr sz="5200" kern="1200">
          <a:solidFill>
            <a:schemeClr val="tx1"/>
          </a:solidFill>
          <a:latin typeface="+mn-lt"/>
          <a:ea typeface="+mn-ea"/>
          <a:cs typeface="+mn-cs"/>
        </a:defRPr>
      </a:lvl3pPr>
      <a:lvl4pPr marL="3463633" indent="-494805" algn="l" defTabSz="989609" rtl="0" eaLnBrk="1" latinLnBrk="0" hangingPunct="1">
        <a:spcBef>
          <a:spcPct val="20000"/>
        </a:spcBef>
        <a:buFont typeface="Arial"/>
        <a:buChar char="–"/>
        <a:defRPr sz="4300" kern="1200">
          <a:solidFill>
            <a:schemeClr val="tx1"/>
          </a:solidFill>
          <a:latin typeface="+mn-lt"/>
          <a:ea typeface="+mn-ea"/>
          <a:cs typeface="+mn-cs"/>
        </a:defRPr>
      </a:lvl4pPr>
      <a:lvl5pPr marL="4453242" indent="-494805" algn="l" defTabSz="989609" rtl="0" eaLnBrk="1" latinLnBrk="0" hangingPunct="1">
        <a:spcBef>
          <a:spcPct val="20000"/>
        </a:spcBef>
        <a:buFont typeface="Arial"/>
        <a:buChar char="»"/>
        <a:defRPr sz="4300" kern="1200">
          <a:solidFill>
            <a:schemeClr val="tx1"/>
          </a:solidFill>
          <a:latin typeface="+mn-lt"/>
          <a:ea typeface="+mn-ea"/>
          <a:cs typeface="+mn-cs"/>
        </a:defRPr>
      </a:lvl5pPr>
      <a:lvl6pPr marL="5442852" indent="-494805" algn="l" defTabSz="989609" rtl="0" eaLnBrk="1" latinLnBrk="0" hangingPunct="1">
        <a:spcBef>
          <a:spcPct val="20000"/>
        </a:spcBef>
        <a:buFont typeface="Arial"/>
        <a:buChar char="•"/>
        <a:defRPr sz="4300" kern="1200">
          <a:solidFill>
            <a:schemeClr val="tx1"/>
          </a:solidFill>
          <a:latin typeface="+mn-lt"/>
          <a:ea typeface="+mn-ea"/>
          <a:cs typeface="+mn-cs"/>
        </a:defRPr>
      </a:lvl6pPr>
      <a:lvl7pPr marL="6432461" indent="-494805" algn="l" defTabSz="989609" rtl="0" eaLnBrk="1" latinLnBrk="0" hangingPunct="1">
        <a:spcBef>
          <a:spcPct val="20000"/>
        </a:spcBef>
        <a:buFont typeface="Arial"/>
        <a:buChar char="•"/>
        <a:defRPr sz="4300" kern="1200">
          <a:solidFill>
            <a:schemeClr val="tx1"/>
          </a:solidFill>
          <a:latin typeface="+mn-lt"/>
          <a:ea typeface="+mn-ea"/>
          <a:cs typeface="+mn-cs"/>
        </a:defRPr>
      </a:lvl7pPr>
      <a:lvl8pPr marL="7422071" indent="-494805" algn="l" defTabSz="989609" rtl="0" eaLnBrk="1" latinLnBrk="0" hangingPunct="1">
        <a:spcBef>
          <a:spcPct val="20000"/>
        </a:spcBef>
        <a:buFont typeface="Arial"/>
        <a:buChar char="•"/>
        <a:defRPr sz="4300" kern="1200">
          <a:solidFill>
            <a:schemeClr val="tx1"/>
          </a:solidFill>
          <a:latin typeface="+mn-lt"/>
          <a:ea typeface="+mn-ea"/>
          <a:cs typeface="+mn-cs"/>
        </a:defRPr>
      </a:lvl8pPr>
      <a:lvl9pPr marL="8411680" indent="-494805" algn="l" defTabSz="989609" rtl="0" eaLnBrk="1" latinLnBrk="0" hangingPunct="1">
        <a:spcBef>
          <a:spcPct val="20000"/>
        </a:spcBef>
        <a:buFont typeface="Arial"/>
        <a:buChar char="•"/>
        <a:defRPr sz="4300" kern="1200">
          <a:solidFill>
            <a:schemeClr val="tx1"/>
          </a:solidFill>
          <a:latin typeface="+mn-lt"/>
          <a:ea typeface="+mn-ea"/>
          <a:cs typeface="+mn-cs"/>
        </a:defRPr>
      </a:lvl9pPr>
    </p:bodyStyle>
    <p:otherStyle>
      <a:defPPr>
        <a:defRPr lang="en-US"/>
      </a:defPPr>
      <a:lvl1pPr marL="0" algn="l" defTabSz="989609" rtl="0" eaLnBrk="1" latinLnBrk="0" hangingPunct="1">
        <a:defRPr sz="3900" kern="1200">
          <a:solidFill>
            <a:schemeClr val="tx1"/>
          </a:solidFill>
          <a:latin typeface="+mn-lt"/>
          <a:ea typeface="+mn-ea"/>
          <a:cs typeface="+mn-cs"/>
        </a:defRPr>
      </a:lvl1pPr>
      <a:lvl2pPr marL="989609" algn="l" defTabSz="989609" rtl="0" eaLnBrk="1" latinLnBrk="0" hangingPunct="1">
        <a:defRPr sz="3900" kern="1200">
          <a:solidFill>
            <a:schemeClr val="tx1"/>
          </a:solidFill>
          <a:latin typeface="+mn-lt"/>
          <a:ea typeface="+mn-ea"/>
          <a:cs typeface="+mn-cs"/>
        </a:defRPr>
      </a:lvl2pPr>
      <a:lvl3pPr marL="1979219" algn="l" defTabSz="989609" rtl="0" eaLnBrk="1" latinLnBrk="0" hangingPunct="1">
        <a:defRPr sz="3900" kern="1200">
          <a:solidFill>
            <a:schemeClr val="tx1"/>
          </a:solidFill>
          <a:latin typeface="+mn-lt"/>
          <a:ea typeface="+mn-ea"/>
          <a:cs typeface="+mn-cs"/>
        </a:defRPr>
      </a:lvl3pPr>
      <a:lvl4pPr marL="2968828" algn="l" defTabSz="989609" rtl="0" eaLnBrk="1" latinLnBrk="0" hangingPunct="1">
        <a:defRPr sz="3900" kern="1200">
          <a:solidFill>
            <a:schemeClr val="tx1"/>
          </a:solidFill>
          <a:latin typeface="+mn-lt"/>
          <a:ea typeface="+mn-ea"/>
          <a:cs typeface="+mn-cs"/>
        </a:defRPr>
      </a:lvl4pPr>
      <a:lvl5pPr marL="3958438" algn="l" defTabSz="989609" rtl="0" eaLnBrk="1" latinLnBrk="0" hangingPunct="1">
        <a:defRPr sz="3900" kern="1200">
          <a:solidFill>
            <a:schemeClr val="tx1"/>
          </a:solidFill>
          <a:latin typeface="+mn-lt"/>
          <a:ea typeface="+mn-ea"/>
          <a:cs typeface="+mn-cs"/>
        </a:defRPr>
      </a:lvl5pPr>
      <a:lvl6pPr marL="4948047" algn="l" defTabSz="989609" rtl="0" eaLnBrk="1" latinLnBrk="0" hangingPunct="1">
        <a:defRPr sz="3900" kern="1200">
          <a:solidFill>
            <a:schemeClr val="tx1"/>
          </a:solidFill>
          <a:latin typeface="+mn-lt"/>
          <a:ea typeface="+mn-ea"/>
          <a:cs typeface="+mn-cs"/>
        </a:defRPr>
      </a:lvl6pPr>
      <a:lvl7pPr marL="5937656" algn="l" defTabSz="989609" rtl="0" eaLnBrk="1" latinLnBrk="0" hangingPunct="1">
        <a:defRPr sz="3900" kern="1200">
          <a:solidFill>
            <a:schemeClr val="tx1"/>
          </a:solidFill>
          <a:latin typeface="+mn-lt"/>
          <a:ea typeface="+mn-ea"/>
          <a:cs typeface="+mn-cs"/>
        </a:defRPr>
      </a:lvl7pPr>
      <a:lvl8pPr marL="6927266" algn="l" defTabSz="989609" rtl="0" eaLnBrk="1" latinLnBrk="0" hangingPunct="1">
        <a:defRPr sz="3900" kern="1200">
          <a:solidFill>
            <a:schemeClr val="tx1"/>
          </a:solidFill>
          <a:latin typeface="+mn-lt"/>
          <a:ea typeface="+mn-ea"/>
          <a:cs typeface="+mn-cs"/>
        </a:defRPr>
      </a:lvl8pPr>
      <a:lvl9pPr marL="7916875" algn="l" defTabSz="989609"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vi.wikipedia.org/wiki/John_von_Neumann" TargetMode="Externa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1.bp.blogspot.com/-CLSZ6muLudM/UwhJk2lrk6I/AAAAAAAABAw/Erk_X9vVuZ4/s1600/network.jpg" TargetMode="Externa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hyperlink" Target="http://3.bp.blogspot.com/-NezORfijO6w/UwhJlFm0DcI/AAAAAAAABA0/Yd_ri6Ou-kc/s1600/server_rack.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2.bp.blogspot.com/-Slkz4MKS0OM/UwhFauYWaPI/AAAAAAAABAE/OellPpRrjQI/s1600/desktop.jpg" TargetMode="Externa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hyperlink" Target="http://4.bp.blogspot.com/-1G0UR_VCX1g/UwhF-rO2sWI/AAAAAAAABAM/AJa-qk8oanU/s1600/dell-inspiron-r.jp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s://gochocit.com/wp-content/uploads/2021/07/may-tinh-co-hoc-dau-tien-Pascaline.jp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426041" y="5289409"/>
            <a:ext cx="13787660" cy="4561278"/>
          </a:xfrm>
          <a:prstGeom prst="rect">
            <a:avLst/>
          </a:prstGeom>
        </p:spPr>
        <p:txBody>
          <a:bodyPr vert="horz" wrap="square" lIns="0" tIns="12792" rIns="0" bIns="0" rtlCol="0" anchor="ctr">
            <a:spAutoFit/>
          </a:bodyPr>
          <a:lstStyle/>
          <a:p>
            <a:pPr marL="13465" marR="6059" indent="6230716">
              <a:spcBef>
                <a:spcPts val="101"/>
              </a:spcBef>
            </a:pPr>
            <a:r>
              <a:rPr sz="7633" b="1" spc="-1087" dirty="0">
                <a:effectLst>
                  <a:outerShdw blurRad="38100" dist="19050" dir="2700000" algn="tl" rotWithShape="0">
                    <a:schemeClr val="dk1">
                      <a:alpha val="40000"/>
                    </a:schemeClr>
                  </a:outerShdw>
                </a:effectLst>
                <a:latin typeface="Tahoma"/>
                <a:cs typeface="Tahoma"/>
              </a:rPr>
              <a:t>THIẾT</a:t>
            </a:r>
            <a:r>
              <a:rPr sz="7633" b="1" spc="-779" dirty="0">
                <a:effectLst>
                  <a:outerShdw blurRad="38100" dist="19050" dir="2700000" algn="tl" rotWithShape="0">
                    <a:schemeClr val="dk1">
                      <a:alpha val="40000"/>
                    </a:schemeClr>
                  </a:outerShdw>
                </a:effectLst>
                <a:latin typeface="Tahoma"/>
                <a:cs typeface="Tahoma"/>
              </a:rPr>
              <a:t> </a:t>
            </a:r>
            <a:r>
              <a:rPr sz="7633" b="1" spc="-875" dirty="0">
                <a:effectLst>
                  <a:outerShdw blurRad="38100" dist="19050" dir="2700000" algn="tl" rotWithShape="0">
                    <a:schemeClr val="dk1">
                      <a:alpha val="40000"/>
                    </a:schemeClr>
                  </a:outerShdw>
                </a:effectLst>
                <a:latin typeface="Tahoma"/>
                <a:cs typeface="Tahoma"/>
              </a:rPr>
              <a:t>KẾ</a:t>
            </a:r>
            <a:r>
              <a:rPr sz="7633" b="1" spc="-774" dirty="0">
                <a:effectLst>
                  <a:outerShdw blurRad="38100" dist="19050" dir="2700000" algn="tl" rotWithShape="0">
                    <a:schemeClr val="dk1">
                      <a:alpha val="40000"/>
                    </a:schemeClr>
                  </a:outerShdw>
                </a:effectLst>
                <a:latin typeface="Tahoma"/>
                <a:cs typeface="Tahoma"/>
              </a:rPr>
              <a:t> </a:t>
            </a:r>
            <a:r>
              <a:rPr sz="7633" b="1" spc="-986" dirty="0">
                <a:effectLst>
                  <a:outerShdw blurRad="38100" dist="19050" dir="2700000" algn="tl" rotWithShape="0">
                    <a:schemeClr val="dk1">
                      <a:alpha val="40000"/>
                    </a:schemeClr>
                  </a:outerShdw>
                </a:effectLst>
                <a:latin typeface="Tahoma"/>
                <a:cs typeface="Tahoma"/>
              </a:rPr>
              <a:t>WEB</a:t>
            </a:r>
            <a:r>
              <a:rPr sz="7633" b="1" spc="-800" dirty="0">
                <a:effectLst>
                  <a:outerShdw blurRad="38100" dist="19050" dir="2700000" algn="tl" rotWithShape="0">
                    <a:schemeClr val="dk1">
                      <a:alpha val="40000"/>
                    </a:schemeClr>
                  </a:outerShdw>
                </a:effectLst>
                <a:latin typeface="Tahoma"/>
                <a:cs typeface="Tahoma"/>
              </a:rPr>
              <a:t> </a:t>
            </a:r>
            <a:br>
              <a:rPr sz="7633" b="1" spc="-800" dirty="0">
                <a:effectLst>
                  <a:outerShdw blurRad="38100" dist="19050" dir="2700000" algn="tl" rotWithShape="0">
                    <a:schemeClr val="dk1">
                      <a:alpha val="40000"/>
                    </a:schemeClr>
                  </a:outerShdw>
                </a:effectLst>
                <a:latin typeface="Tahoma"/>
                <a:cs typeface="Tahoma"/>
              </a:rPr>
            </a:br>
            <a:r>
              <a:rPr sz="7633" b="1" spc="-933" dirty="0">
                <a:effectLst>
                  <a:outerShdw blurRad="38100" dist="19050" dir="2700000" algn="tl" rotWithShape="0">
                    <a:schemeClr val="dk1">
                      <a:alpha val="40000"/>
                    </a:schemeClr>
                  </a:outerShdw>
                </a:effectLst>
                <a:latin typeface="Tahoma"/>
                <a:cs typeface="Tahoma"/>
              </a:rPr>
              <a:t>VÀ </a:t>
            </a:r>
            <a:r>
              <a:rPr sz="7633" b="1" spc="-1080" dirty="0">
                <a:effectLst>
                  <a:outerShdw blurRad="38100" dist="19050" dir="2700000" algn="tl" rotWithShape="0">
                    <a:schemeClr val="dk1">
                      <a:alpha val="40000"/>
                    </a:schemeClr>
                  </a:outerShdw>
                </a:effectLst>
                <a:latin typeface="Tahoma"/>
                <a:cs typeface="Tahoma"/>
              </a:rPr>
              <a:t>TRIỂN</a:t>
            </a:r>
            <a:r>
              <a:rPr sz="7633" b="1" spc="-774" dirty="0">
                <a:effectLst>
                  <a:outerShdw blurRad="38100" dist="19050" dir="2700000" algn="tl" rotWithShape="0">
                    <a:schemeClr val="dk1">
                      <a:alpha val="40000"/>
                    </a:schemeClr>
                  </a:outerShdw>
                </a:effectLst>
                <a:latin typeface="Tahoma"/>
                <a:cs typeface="Tahoma"/>
              </a:rPr>
              <a:t> </a:t>
            </a:r>
            <a:r>
              <a:rPr sz="7633" b="1" spc="-1060" dirty="0">
                <a:effectLst>
                  <a:outerShdw blurRad="38100" dist="19050" dir="2700000" algn="tl" rotWithShape="0">
                    <a:schemeClr val="dk1">
                      <a:alpha val="40000"/>
                    </a:schemeClr>
                  </a:outerShdw>
                </a:effectLst>
                <a:latin typeface="Tahoma"/>
                <a:cs typeface="Tahoma"/>
              </a:rPr>
              <a:t>KHAI</a:t>
            </a:r>
            <a:r>
              <a:rPr sz="7633" b="1" spc="-769" dirty="0">
                <a:effectLst>
                  <a:outerShdw blurRad="38100" dist="19050" dir="2700000" algn="tl" rotWithShape="0">
                    <a:schemeClr val="dk1">
                      <a:alpha val="40000"/>
                    </a:schemeClr>
                  </a:outerShdw>
                </a:effectLst>
                <a:latin typeface="Tahoma"/>
                <a:cs typeface="Tahoma"/>
              </a:rPr>
              <a:t> </a:t>
            </a:r>
            <a:r>
              <a:rPr sz="7633" b="1" spc="-774" dirty="0">
                <a:effectLst>
                  <a:outerShdw blurRad="38100" dist="19050" dir="2700000" algn="tl" rotWithShape="0">
                    <a:schemeClr val="dk1">
                      <a:alpha val="40000"/>
                    </a:schemeClr>
                  </a:outerShdw>
                </a:effectLst>
                <a:latin typeface="Tahoma"/>
                <a:cs typeface="Tahoma"/>
              </a:rPr>
              <a:t>HỆ</a:t>
            </a:r>
            <a:r>
              <a:rPr sz="7633" b="1" spc="-769" dirty="0">
                <a:effectLst>
                  <a:outerShdw blurRad="38100" dist="19050" dir="2700000" algn="tl" rotWithShape="0">
                    <a:schemeClr val="dk1">
                      <a:alpha val="40000"/>
                    </a:schemeClr>
                  </a:outerShdw>
                </a:effectLst>
                <a:latin typeface="Tahoma"/>
                <a:cs typeface="Tahoma"/>
              </a:rPr>
              <a:t> </a:t>
            </a:r>
            <a:r>
              <a:rPr sz="7633" b="1" spc="-880" dirty="0">
                <a:effectLst>
                  <a:outerShdw blurRad="38100" dist="19050" dir="2700000" algn="tl" rotWithShape="0">
                    <a:schemeClr val="dk1">
                      <a:alpha val="40000"/>
                    </a:schemeClr>
                  </a:outerShdw>
                </a:effectLst>
                <a:latin typeface="Tahoma"/>
                <a:cs typeface="Tahoma"/>
              </a:rPr>
              <a:t>THỐNG</a:t>
            </a:r>
            <a:r>
              <a:rPr sz="7633" b="1" spc="-800" dirty="0">
                <a:effectLst>
                  <a:outerShdw blurRad="38100" dist="19050" dir="2700000" algn="tl" rotWithShape="0">
                    <a:schemeClr val="dk1">
                      <a:alpha val="40000"/>
                    </a:schemeClr>
                  </a:outerShdw>
                </a:effectLst>
                <a:latin typeface="Tahoma"/>
                <a:cs typeface="Tahoma"/>
              </a:rPr>
              <a:t> </a:t>
            </a:r>
            <a:br>
              <a:rPr sz="7633" b="1" spc="-800" dirty="0">
                <a:effectLst>
                  <a:outerShdw blurRad="38100" dist="19050" dir="2700000" algn="tl" rotWithShape="0">
                    <a:schemeClr val="dk1">
                      <a:alpha val="40000"/>
                    </a:schemeClr>
                  </a:outerShdw>
                </a:effectLst>
                <a:latin typeface="Tahoma"/>
                <a:cs typeface="Tahoma"/>
              </a:rPr>
            </a:br>
            <a:r>
              <a:rPr sz="8482" b="1" spc="-859" dirty="0">
                <a:effectLst>
                  <a:outerShdw blurRad="38100" dist="19050" dir="2700000" algn="tl" rotWithShape="0">
                    <a:schemeClr val="dk1">
                      <a:alpha val="40000"/>
                    </a:schemeClr>
                  </a:outerShdw>
                </a:effectLst>
                <a:latin typeface="Tahoma"/>
                <a:cs typeface="Tahoma"/>
              </a:rPr>
              <a:t>PHẦN</a:t>
            </a:r>
            <a:r>
              <a:rPr sz="8482" b="1" spc="-769" dirty="0">
                <a:effectLst>
                  <a:outerShdw blurRad="38100" dist="19050" dir="2700000" algn="tl" rotWithShape="0">
                    <a:schemeClr val="dk1">
                      <a:alpha val="40000"/>
                    </a:schemeClr>
                  </a:outerShdw>
                </a:effectLst>
                <a:latin typeface="Tahoma"/>
                <a:cs typeface="Tahoma"/>
              </a:rPr>
              <a:t> </a:t>
            </a:r>
            <a:r>
              <a:rPr sz="7633" b="1" spc="-1044" dirty="0">
                <a:effectLst>
                  <a:outerShdw blurRad="38100" dist="19050" dir="2700000" algn="tl" rotWithShape="0">
                    <a:schemeClr val="dk1">
                      <a:alpha val="40000"/>
                    </a:schemeClr>
                  </a:outerShdw>
                </a:effectLst>
                <a:latin typeface="Tahoma"/>
                <a:cs typeface="Tahoma"/>
              </a:rPr>
              <a:t>MỀM</a:t>
            </a:r>
            <a:endParaRPr sz="7633">
              <a:effectLst>
                <a:outerShdw blurRad="38100" dist="19050" dir="2700000" algn="tl" rotWithShape="0">
                  <a:schemeClr val="dk1">
                    <a:alpha val="40000"/>
                  </a:schemeClr>
                </a:outerShdw>
              </a:effectLst>
              <a:latin typeface="Tahoma"/>
              <a:cs typeface="Tahoma"/>
            </a:endParaRPr>
          </a:p>
          <a:p>
            <a:pPr marL="7872043">
              <a:spcBef>
                <a:spcPts val="127"/>
              </a:spcBef>
            </a:pPr>
            <a:r>
              <a:rPr lang="vi-VN" sz="5725" b="1" spc="-790" dirty="0">
                <a:effectLst>
                  <a:outerShdw blurRad="38100" dist="19050" dir="2700000" algn="tl" rotWithShape="0">
                    <a:schemeClr val="dk1">
                      <a:alpha val="40000"/>
                    </a:schemeClr>
                  </a:outerShdw>
                </a:effectLst>
                <a:latin typeface="Tahoma"/>
                <a:cs typeface="Tahoma"/>
              </a:rPr>
              <a:t>IT-W1</a:t>
            </a:r>
          </a:p>
        </p:txBody>
      </p:sp>
      <p:grpSp>
        <p:nvGrpSpPr>
          <p:cNvPr id="3" name="object 3"/>
          <p:cNvGrpSpPr>
            <a:grpSpLocks noChangeAspect="1"/>
          </p:cNvGrpSpPr>
          <p:nvPr/>
        </p:nvGrpSpPr>
        <p:grpSpPr>
          <a:xfrm>
            <a:off x="-10772" y="634814"/>
            <a:ext cx="6247028" cy="11519697"/>
            <a:chOff x="0" y="0"/>
            <a:chExt cx="5892036" cy="11308554"/>
          </a:xfrm>
          <a:noFill/>
        </p:grpSpPr>
        <p:pic>
          <p:nvPicPr>
            <p:cNvPr id="4" name="object 4"/>
            <p:cNvPicPr/>
            <p:nvPr/>
          </p:nvPicPr>
          <p:blipFill>
            <a:blip r:embed="rId3" cstate="print"/>
            <a:stretch>
              <a:fillRect/>
            </a:stretch>
          </p:blipFill>
          <p:spPr>
            <a:xfrm>
              <a:off x="0" y="0"/>
              <a:ext cx="5892036" cy="11308554"/>
            </a:xfrm>
            <a:prstGeom prst="rect">
              <a:avLst/>
            </a:prstGeom>
            <a:grpFill/>
            <a:ln>
              <a:noFill/>
            </a:ln>
          </p:spPr>
        </p:pic>
        <p:pic>
          <p:nvPicPr>
            <p:cNvPr id="5" name="object 5"/>
            <p:cNvPicPr/>
            <p:nvPr/>
          </p:nvPicPr>
          <p:blipFill>
            <a:blip r:embed="rId4" cstate="print"/>
            <a:stretch>
              <a:fillRect/>
            </a:stretch>
          </p:blipFill>
          <p:spPr>
            <a:xfrm>
              <a:off x="0" y="0"/>
              <a:ext cx="5645830" cy="11308553"/>
            </a:xfrm>
            <a:prstGeom prst="rect">
              <a:avLst/>
            </a:prstGeom>
            <a:grpFill/>
            <a:ln>
              <a:noFill/>
            </a:ln>
          </p:spPr>
        </p:pic>
      </p:grpSp>
      <p:pic>
        <p:nvPicPr>
          <p:cNvPr id="7" name="Picture 6"/>
          <p:cNvPicPr>
            <a:picLocks noChangeAspect="1"/>
          </p:cNvPicPr>
          <p:nvPr/>
        </p:nvPicPr>
        <p:blipFill>
          <a:blip r:embed="rId5"/>
          <a:stretch>
            <a:fillRect/>
          </a:stretch>
        </p:blipFill>
        <p:spPr>
          <a:xfrm>
            <a:off x="10253726" y="-2306653"/>
            <a:ext cx="10909480" cy="10909480"/>
          </a:xfrm>
          <a:prstGeom prst="rect">
            <a:avLst/>
          </a:prstGeom>
          <a:effectLst>
            <a:outerShdw blurRad="50800" dist="50800" dir="5400000" algn="ctr" rotWithShape="0">
              <a:srgbClr val="002060">
                <a:alpha val="10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560A4F-7A8E-44F9-89C5-9D17F945F2E4}"/>
              </a:ext>
            </a:extLst>
          </p:cNvPr>
          <p:cNvSpPr/>
          <p:nvPr/>
        </p:nvSpPr>
        <p:spPr>
          <a:xfrm>
            <a:off x="3334182" y="196324"/>
            <a:ext cx="17447635" cy="1938992"/>
          </a:xfrm>
          <a:prstGeom prst="rect">
            <a:avLst/>
          </a:prstGeom>
        </p:spPr>
        <p:txBody>
          <a:bodyPr wrap="square">
            <a:spAutoFit/>
          </a:bodyPr>
          <a:lstStyle/>
          <a:p>
            <a:pPr algn="just"/>
            <a:r>
              <a:rPr lang="en-US" sz="4000" b="1">
                <a:solidFill>
                  <a:srgbClr val="222222"/>
                </a:solidFill>
                <a:latin typeface="Times New Roman" panose="02020603050405020304" pitchFamily="18" charset="0"/>
                <a:ea typeface="Times New Roman" panose="02020603050405020304" pitchFamily="18" charset="0"/>
              </a:rPr>
              <a:t>Năm 1943 – 1944:</a:t>
            </a:r>
            <a:r>
              <a:rPr lang="en-US" sz="4000">
                <a:solidFill>
                  <a:srgbClr val="222222"/>
                </a:solidFill>
                <a:latin typeface="Times New Roman" panose="02020603050405020304" pitchFamily="18" charset="0"/>
                <a:ea typeface="Times New Roman" panose="02020603050405020304" pitchFamily="18" charset="0"/>
              </a:rPr>
              <a:t> Tại Đại học Pennsylvania (một trường đại học danh tiếng và lâu đời bậc nhất của nước Mỹ cho tới hiện tại), 2 giáo sư là John Mauchly và J. Presper Eckert cũng đã cho ra đời Electronic Numerical Integrator and Calculator (ENIAC).</a:t>
            </a:r>
            <a:endParaRPr lang="en-US"/>
          </a:p>
        </p:txBody>
      </p:sp>
      <p:pic>
        <p:nvPicPr>
          <p:cNvPr id="3" name="Picture 2" descr="lich-su-phat-trien-may-tinh (3)">
            <a:extLst>
              <a:ext uri="{FF2B5EF4-FFF2-40B4-BE49-F238E27FC236}">
                <a16:creationId xmlns:a16="http://schemas.microsoft.com/office/drawing/2014/main" id="{44252F00-F32D-49B7-ABE0-7EEEEDA0D91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70303" y="2495534"/>
            <a:ext cx="13442720" cy="9280830"/>
          </a:xfrm>
          <a:prstGeom prst="rect">
            <a:avLst/>
          </a:prstGeom>
          <a:noFill/>
          <a:ln>
            <a:noFill/>
          </a:ln>
        </p:spPr>
      </p:pic>
      <p:sp>
        <p:nvSpPr>
          <p:cNvPr id="5" name="Rectangle 4">
            <a:extLst>
              <a:ext uri="{FF2B5EF4-FFF2-40B4-BE49-F238E27FC236}">
                <a16:creationId xmlns:a16="http://schemas.microsoft.com/office/drawing/2014/main" id="{0AE3AF98-D6C7-48EC-8081-C9A79749D61F}"/>
              </a:ext>
            </a:extLst>
          </p:cNvPr>
          <p:cNvSpPr/>
          <p:nvPr/>
        </p:nvSpPr>
        <p:spPr>
          <a:xfrm>
            <a:off x="302340" y="3788879"/>
            <a:ext cx="6698527" cy="6694140"/>
          </a:xfrm>
          <a:prstGeom prst="rect">
            <a:avLst/>
          </a:prstGeom>
        </p:spPr>
        <p:txBody>
          <a:bodyPr wrap="square">
            <a:spAutoFit/>
          </a:bodyPr>
          <a:lstStyle/>
          <a:p>
            <a:pPr algn="just"/>
            <a:r>
              <a:rPr lang="vi-VN">
                <a:solidFill>
                  <a:srgbClr val="111111"/>
                </a:solidFill>
                <a:latin typeface="Mulish Regular"/>
              </a:rPr>
              <a:t>Thể tích của chiếc máy tính đầu tiên ENIAC là dài 20 mét, cao 2,8 mét và rộng vài mét. Cấu tạo của chiếc máy tính bao gồm 17468 ống chân không, 1500 rơ-le, 10000 tụ điện, 70000 điện trở (linh kiện điện tử thụ động) và 5 triệu mối nối hàn. Khối lượng của máy tính là 27 tấn, kích thước 2.4m x 0.9m x 30m, chiếm 167m2 diện tích mặt sàn.</a:t>
            </a:r>
            <a:endParaRPr lang="en-US"/>
          </a:p>
        </p:txBody>
      </p:sp>
    </p:spTree>
    <p:extLst>
      <p:ext uri="{BB962C8B-B14F-4D97-AF65-F5344CB8AC3E}">
        <p14:creationId xmlns:p14="http://schemas.microsoft.com/office/powerpoint/2010/main" val="251308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1CE00B-B727-4C5C-9483-F2DA99B13184}"/>
              </a:ext>
            </a:extLst>
          </p:cNvPr>
          <p:cNvSpPr/>
          <p:nvPr/>
        </p:nvSpPr>
        <p:spPr>
          <a:xfrm>
            <a:off x="2835420" y="1178186"/>
            <a:ext cx="14288798" cy="830997"/>
          </a:xfrm>
          <a:prstGeom prst="rect">
            <a:avLst/>
          </a:prstGeom>
        </p:spPr>
        <p:txBody>
          <a:bodyPr wrap="square">
            <a:spAutoFit/>
          </a:bodyPr>
          <a:lstStyle/>
          <a:p>
            <a:r>
              <a:rPr lang="en-US" sz="4800" b="1">
                <a:latin typeface="Times New Roman" panose="02020603050405020304" pitchFamily="18" charset="0"/>
                <a:ea typeface="Times New Roman" panose="02020603050405020304" pitchFamily="18" charset="0"/>
              </a:rPr>
              <a:t>- Giai đoạn của máy tính kỹ thuật số phát triển mạnh</a:t>
            </a:r>
            <a:endParaRPr lang="en-US" sz="4800" b="1"/>
          </a:p>
        </p:txBody>
      </p:sp>
      <p:pic>
        <p:nvPicPr>
          <p:cNvPr id="2050" name="Picture 2" descr="Transitor là gì? Quá trình phát triển, cấu trúc của một bóng bán dẫn">
            <a:extLst>
              <a:ext uri="{FF2B5EF4-FFF2-40B4-BE49-F238E27FC236}">
                <a16:creationId xmlns:a16="http://schemas.microsoft.com/office/drawing/2014/main" id="{B150C9A3-AC3D-4CFB-BF04-98C9CD4D8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1351" y="2743633"/>
            <a:ext cx="11835121" cy="82845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B77A482-16B4-45F9-9BE3-4D6294ADF20B}"/>
              </a:ext>
            </a:extLst>
          </p:cNvPr>
          <p:cNvSpPr/>
          <p:nvPr/>
        </p:nvSpPr>
        <p:spPr>
          <a:xfrm>
            <a:off x="1102816" y="2848967"/>
            <a:ext cx="5575075" cy="5016758"/>
          </a:xfrm>
          <a:prstGeom prst="rect">
            <a:avLst/>
          </a:prstGeom>
        </p:spPr>
        <p:txBody>
          <a:bodyPr wrap="square">
            <a:spAutoFit/>
          </a:bodyPr>
          <a:lstStyle/>
          <a:p>
            <a:pPr algn="just"/>
            <a:r>
              <a:rPr lang="en-US" sz="4000" b="1">
                <a:solidFill>
                  <a:srgbClr val="222222"/>
                </a:solidFill>
                <a:latin typeface="Times New Roman" panose="02020603050405020304" pitchFamily="18" charset="0"/>
                <a:ea typeface="Times New Roman" panose="02020603050405020304" pitchFamily="18" charset="0"/>
              </a:rPr>
              <a:t>Năm 1947:</a:t>
            </a:r>
            <a:r>
              <a:rPr lang="en-US" sz="4000">
                <a:solidFill>
                  <a:srgbClr val="222222"/>
                </a:solidFill>
                <a:latin typeface="Times New Roman" panose="02020603050405020304" pitchFamily="18" charset="0"/>
                <a:ea typeface="Times New Roman" panose="02020603050405020304" pitchFamily="18" charset="0"/>
              </a:rPr>
              <a:t> Tại Bell Laboratories (Phòng thí nghiệm Bell), William Shockley, John Bardeen và Walter Brattain đã phát minh ra bóng bán dẫn. Phát mình này đã thay đổi cả thế giới.</a:t>
            </a:r>
            <a:endParaRPr lang="en-US"/>
          </a:p>
        </p:txBody>
      </p:sp>
    </p:spTree>
    <p:extLst>
      <p:ext uri="{BB962C8B-B14F-4D97-AF65-F5344CB8AC3E}">
        <p14:creationId xmlns:p14="http://schemas.microsoft.com/office/powerpoint/2010/main" val="2467693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CF6309-82D4-42C6-8135-3E7CC14D3529}"/>
              </a:ext>
            </a:extLst>
          </p:cNvPr>
          <p:cNvSpPr/>
          <p:nvPr/>
        </p:nvSpPr>
        <p:spPr>
          <a:xfrm>
            <a:off x="646402" y="2308169"/>
            <a:ext cx="10655300" cy="2554545"/>
          </a:xfrm>
          <a:prstGeom prst="rect">
            <a:avLst/>
          </a:prstGeom>
        </p:spPr>
        <p:txBody>
          <a:bodyPr>
            <a:spAutoFit/>
          </a:bodyPr>
          <a:lstStyle/>
          <a:p>
            <a:r>
              <a:rPr lang="en-US" sz="4000" b="1">
                <a:solidFill>
                  <a:srgbClr val="222222"/>
                </a:solidFill>
                <a:latin typeface="Times New Roman" panose="02020603050405020304" pitchFamily="18" charset="0"/>
                <a:ea typeface="Times New Roman" panose="02020603050405020304" pitchFamily="18" charset="0"/>
              </a:rPr>
              <a:t>Năm 1953:</a:t>
            </a:r>
            <a:r>
              <a:rPr lang="en-US" sz="4000">
                <a:solidFill>
                  <a:srgbClr val="222222"/>
                </a:solidFill>
                <a:latin typeface="Times New Roman" panose="02020603050405020304" pitchFamily="18" charset="0"/>
                <a:ea typeface="Times New Roman" panose="02020603050405020304" pitchFamily="18" charset="0"/>
              </a:rPr>
              <a:t> Con trai của Giám đốc điều hành IBM, Thomas Johnson Watson Sr đã phát minh ra IBM 701 EDPM để giúp cho Liên Hợp Quốc có thể dễ dàng theo dõi Triều Tiên trong chiến tranh.</a:t>
            </a:r>
            <a:endParaRPr lang="en-US"/>
          </a:p>
        </p:txBody>
      </p:sp>
      <p:pic>
        <p:nvPicPr>
          <p:cNvPr id="3" name="Picture 2" descr="lich-su-phat-trien-may-tinh (9)">
            <a:extLst>
              <a:ext uri="{FF2B5EF4-FFF2-40B4-BE49-F238E27FC236}">
                <a16:creationId xmlns:a16="http://schemas.microsoft.com/office/drawing/2014/main" id="{CC835674-29BD-4D1B-A34B-8C802E72365A}"/>
              </a:ext>
            </a:extLst>
          </p:cNvPr>
          <p:cNvPicPr/>
          <p:nvPr/>
        </p:nvPicPr>
        <p:blipFill rotWithShape="1">
          <a:blip r:embed="rId2">
            <a:extLst>
              <a:ext uri="{28A0092B-C50C-407E-A947-70E740481C1C}">
                <a14:useLocalDpi xmlns:a14="http://schemas.microsoft.com/office/drawing/2010/main" val="0"/>
              </a:ext>
            </a:extLst>
          </a:blip>
          <a:srcRect l="3599" t="8392" r="6715" b="26696"/>
          <a:stretch/>
        </p:blipFill>
        <p:spPr bwMode="auto">
          <a:xfrm>
            <a:off x="12085796" y="83127"/>
            <a:ext cx="5976236" cy="5874328"/>
          </a:xfrm>
          <a:prstGeom prst="rect">
            <a:avLst/>
          </a:prstGeom>
          <a:noFill/>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5C162A04-4816-48BA-9A81-D0DD0A40C660}"/>
              </a:ext>
            </a:extLst>
          </p:cNvPr>
          <p:cNvSpPr/>
          <p:nvPr/>
        </p:nvSpPr>
        <p:spPr>
          <a:xfrm>
            <a:off x="646402" y="6290877"/>
            <a:ext cx="10655300" cy="3170099"/>
          </a:xfrm>
          <a:prstGeom prst="rect">
            <a:avLst/>
          </a:prstGeom>
        </p:spPr>
        <p:txBody>
          <a:bodyPr>
            <a:spAutoFit/>
          </a:bodyPr>
          <a:lstStyle/>
          <a:p>
            <a:r>
              <a:rPr lang="en-US" sz="4000" b="1">
                <a:solidFill>
                  <a:srgbClr val="222222"/>
                </a:solidFill>
                <a:latin typeface="Times New Roman" panose="02020603050405020304" pitchFamily="18" charset="0"/>
                <a:ea typeface="Times New Roman" panose="02020603050405020304" pitchFamily="18" charset="0"/>
              </a:rPr>
              <a:t>Năm 1960:</a:t>
            </a:r>
            <a:r>
              <a:rPr lang="en-US" sz="4000">
                <a:solidFill>
                  <a:srgbClr val="222222"/>
                </a:solidFill>
                <a:latin typeface="Times New Roman" panose="02020603050405020304" pitchFamily="18" charset="0"/>
                <a:ea typeface="Times New Roman" panose="02020603050405020304" pitchFamily="18" charset="0"/>
              </a:rPr>
              <a:t> NEAC 2203 – một chiếc máy tính bán dẫn của hãng Nippon (NEC) được ra đời với mục đích cho các lĩnh vực kinh doanh, khoa học, ứng dụng kỹ thuật. Đây cũng là một trong những chiếc máy tính bán dẫn sớm nhất ở Nhật Bản.</a:t>
            </a:r>
            <a:endParaRPr lang="en-US"/>
          </a:p>
        </p:txBody>
      </p:sp>
      <p:pic>
        <p:nvPicPr>
          <p:cNvPr id="5" name="Picture 4" descr="lich-su-phat-trien-may-tinh (13)">
            <a:extLst>
              <a:ext uri="{FF2B5EF4-FFF2-40B4-BE49-F238E27FC236}">
                <a16:creationId xmlns:a16="http://schemas.microsoft.com/office/drawing/2014/main" id="{CBF3DDAA-293C-4141-8C8D-49EA6C1E87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718165" y="5957455"/>
            <a:ext cx="9597198" cy="6439317"/>
          </a:xfrm>
          <a:prstGeom prst="rect">
            <a:avLst/>
          </a:prstGeom>
          <a:noFill/>
          <a:ln>
            <a:noFill/>
          </a:ln>
        </p:spPr>
      </p:pic>
    </p:spTree>
    <p:extLst>
      <p:ext uri="{BB962C8B-B14F-4D97-AF65-F5344CB8AC3E}">
        <p14:creationId xmlns:p14="http://schemas.microsoft.com/office/powerpoint/2010/main" val="3716632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29FE89-A6EC-41DD-9C35-4EB707361098}"/>
              </a:ext>
            </a:extLst>
          </p:cNvPr>
          <p:cNvSpPr/>
          <p:nvPr/>
        </p:nvSpPr>
        <p:spPr>
          <a:xfrm>
            <a:off x="3112510" y="359602"/>
            <a:ext cx="7324954" cy="6247864"/>
          </a:xfrm>
          <a:prstGeom prst="rect">
            <a:avLst/>
          </a:prstGeom>
        </p:spPr>
        <p:txBody>
          <a:bodyPr wrap="square">
            <a:spAutoFit/>
          </a:bodyPr>
          <a:lstStyle/>
          <a:p>
            <a:pPr algn="just"/>
            <a:r>
              <a:rPr lang="en-US" sz="4000" b="1">
                <a:solidFill>
                  <a:srgbClr val="222222"/>
                </a:solidFill>
                <a:latin typeface="Times New Roman" panose="02020603050405020304" pitchFamily="18" charset="0"/>
                <a:ea typeface="Times New Roman" panose="02020603050405020304" pitchFamily="18" charset="0"/>
              </a:rPr>
              <a:t>Năm 1964:</a:t>
            </a:r>
            <a:r>
              <a:rPr lang="en-US" sz="4000">
                <a:solidFill>
                  <a:srgbClr val="222222"/>
                </a:solidFill>
                <a:latin typeface="Times New Roman" panose="02020603050405020304" pitchFamily="18" charset="0"/>
                <a:ea typeface="Times New Roman" panose="02020603050405020304" pitchFamily="18" charset="0"/>
              </a:rPr>
              <a:t> Nhà phát minh Douglas Engelbart đã công khai nguyên mẫu của máy tính hiện đại, với chuột và giao diện người dùng đồ họa (GUI). Đây thực sự là một bước tiến giúp máy tính tiến gần hơn với người dùng phổ thông, khi mà trước đó máy tính chỉ được dùng cho mục đích khoa học và quân sự là chính.</a:t>
            </a:r>
            <a:endParaRPr lang="en-US"/>
          </a:p>
        </p:txBody>
      </p:sp>
      <p:pic>
        <p:nvPicPr>
          <p:cNvPr id="3" name="Picture 2" descr="lich-su-phat-trien-may-tinh (8)">
            <a:extLst>
              <a:ext uri="{FF2B5EF4-FFF2-40B4-BE49-F238E27FC236}">
                <a16:creationId xmlns:a16="http://schemas.microsoft.com/office/drawing/2014/main" id="{27BC8E83-75A9-4F7C-B961-700854F97177}"/>
              </a:ext>
            </a:extLst>
          </p:cNvPr>
          <p:cNvPicPr/>
          <p:nvPr/>
        </p:nvPicPr>
        <p:blipFill rotWithShape="1">
          <a:blip r:embed="rId2">
            <a:extLst>
              <a:ext uri="{28A0092B-C50C-407E-A947-70E740481C1C}">
                <a14:useLocalDpi xmlns:a14="http://schemas.microsoft.com/office/drawing/2010/main" val="0"/>
              </a:ext>
            </a:extLst>
          </a:blip>
          <a:srcRect b="11626"/>
          <a:stretch/>
        </p:blipFill>
        <p:spPr bwMode="auto">
          <a:xfrm>
            <a:off x="10657681" y="359602"/>
            <a:ext cx="9930174" cy="5966552"/>
          </a:xfrm>
          <a:prstGeom prst="rect">
            <a:avLst/>
          </a:prstGeom>
          <a:noFill/>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142B6650-933B-4FED-9C03-47F1C7B1183D}"/>
              </a:ext>
            </a:extLst>
          </p:cNvPr>
          <p:cNvSpPr/>
          <p:nvPr/>
        </p:nvSpPr>
        <p:spPr>
          <a:xfrm>
            <a:off x="784947" y="7695944"/>
            <a:ext cx="9171787" cy="2554545"/>
          </a:xfrm>
          <a:prstGeom prst="rect">
            <a:avLst/>
          </a:prstGeom>
        </p:spPr>
        <p:txBody>
          <a:bodyPr wrap="square">
            <a:spAutoFit/>
          </a:bodyPr>
          <a:lstStyle/>
          <a:p>
            <a:pPr algn="just"/>
            <a:r>
              <a:rPr lang="en-US" sz="4000" b="1">
                <a:solidFill>
                  <a:srgbClr val="222222"/>
                </a:solidFill>
                <a:latin typeface="Times New Roman" panose="02020603050405020304" pitchFamily="18" charset="0"/>
                <a:ea typeface="Times New Roman" panose="02020603050405020304" pitchFamily="18" charset="0"/>
              </a:rPr>
              <a:t>Năm 1974 – 1977:</a:t>
            </a:r>
            <a:r>
              <a:rPr lang="en-US" sz="4000">
                <a:solidFill>
                  <a:srgbClr val="222222"/>
                </a:solidFill>
                <a:latin typeface="Times New Roman" panose="02020603050405020304" pitchFamily="18" charset="0"/>
                <a:ea typeface="Times New Roman" panose="02020603050405020304" pitchFamily="18" charset="0"/>
              </a:rPr>
              <a:t> Một loạt các máy tính cá nhân lẫn công ty ra đời như: Scelbi &amp; Mark-8 Altair, IBM 5100, TRS-80 và PEToreore.</a:t>
            </a:r>
            <a:endParaRPr lang="en-US"/>
          </a:p>
        </p:txBody>
      </p:sp>
      <p:pic>
        <p:nvPicPr>
          <p:cNvPr id="5" name="Picture 4" descr="lich-su-phat-trien-may-tinh (1)">
            <a:extLst>
              <a:ext uri="{FF2B5EF4-FFF2-40B4-BE49-F238E27FC236}">
                <a16:creationId xmlns:a16="http://schemas.microsoft.com/office/drawing/2014/main" id="{918E355C-B683-4345-B2BD-DF45ABCB672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657681" y="6326154"/>
            <a:ext cx="8979845" cy="5745200"/>
          </a:xfrm>
          <a:prstGeom prst="rect">
            <a:avLst/>
          </a:prstGeom>
          <a:noFill/>
          <a:ln>
            <a:noFill/>
          </a:ln>
        </p:spPr>
      </p:pic>
    </p:spTree>
    <p:extLst>
      <p:ext uri="{BB962C8B-B14F-4D97-AF65-F5344CB8AC3E}">
        <p14:creationId xmlns:p14="http://schemas.microsoft.com/office/powerpoint/2010/main" val="1136075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AAA1BE-2629-4CC1-90BE-E966A804D5A0}"/>
              </a:ext>
            </a:extLst>
          </p:cNvPr>
          <p:cNvSpPr/>
          <p:nvPr/>
        </p:nvSpPr>
        <p:spPr>
          <a:xfrm>
            <a:off x="3029383" y="887807"/>
            <a:ext cx="7943417" cy="5016758"/>
          </a:xfrm>
          <a:prstGeom prst="rect">
            <a:avLst/>
          </a:prstGeom>
        </p:spPr>
        <p:txBody>
          <a:bodyPr wrap="square">
            <a:spAutoFit/>
          </a:bodyPr>
          <a:lstStyle/>
          <a:p>
            <a:pPr algn="just"/>
            <a:r>
              <a:rPr lang="en-US" sz="4000" b="1">
                <a:solidFill>
                  <a:srgbClr val="222222"/>
                </a:solidFill>
                <a:latin typeface="Times New Roman" panose="02020603050405020304" pitchFamily="18" charset="0"/>
                <a:ea typeface="Times New Roman" panose="02020603050405020304" pitchFamily="18" charset="0"/>
              </a:rPr>
              <a:t>Năm 1981:</a:t>
            </a:r>
            <a:r>
              <a:rPr lang="en-US" sz="4000">
                <a:solidFill>
                  <a:srgbClr val="222222"/>
                </a:solidFill>
                <a:latin typeface="Times New Roman" panose="02020603050405020304" pitchFamily="18" charset="0"/>
                <a:ea typeface="Times New Roman" panose="02020603050405020304" pitchFamily="18" charset="0"/>
              </a:rPr>
              <a:t> Acorn – máy tính cá nhân đầu tiên của IBM đã được giới thiệu. Acorn sử dụng con chip của Intel, chạy trên hệ điều hành MS-DOS của Microsoft, hai ổ đĩa mềm và màn hình màu tùy chọn. Chiếc máy này đã thành công và thuật ngữ “PC” cũng đã trở nên thông dụng từ đây</a:t>
            </a:r>
            <a:endParaRPr lang="en-US"/>
          </a:p>
        </p:txBody>
      </p:sp>
      <p:pic>
        <p:nvPicPr>
          <p:cNvPr id="3" name="Picture 2" descr="lich-su-phat-trien-may-tinh (5)">
            <a:extLst>
              <a:ext uri="{FF2B5EF4-FFF2-40B4-BE49-F238E27FC236}">
                <a16:creationId xmlns:a16="http://schemas.microsoft.com/office/drawing/2014/main" id="{13529504-2678-4E26-B06B-70DD8950CC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979434" y="224033"/>
            <a:ext cx="8275911" cy="6344307"/>
          </a:xfrm>
          <a:prstGeom prst="rect">
            <a:avLst/>
          </a:prstGeom>
          <a:noFill/>
          <a:ln>
            <a:noFill/>
          </a:ln>
        </p:spPr>
      </p:pic>
      <p:sp>
        <p:nvSpPr>
          <p:cNvPr id="4" name="Rectangle 3">
            <a:extLst>
              <a:ext uri="{FF2B5EF4-FFF2-40B4-BE49-F238E27FC236}">
                <a16:creationId xmlns:a16="http://schemas.microsoft.com/office/drawing/2014/main" id="{39518413-A4E0-4FAE-ADB3-8FD684E7F0BA}"/>
              </a:ext>
            </a:extLst>
          </p:cNvPr>
          <p:cNvSpPr/>
          <p:nvPr/>
        </p:nvSpPr>
        <p:spPr>
          <a:xfrm>
            <a:off x="3029382" y="7417736"/>
            <a:ext cx="7943418" cy="2554545"/>
          </a:xfrm>
          <a:prstGeom prst="rect">
            <a:avLst/>
          </a:prstGeom>
        </p:spPr>
        <p:txBody>
          <a:bodyPr wrap="square">
            <a:spAutoFit/>
          </a:bodyPr>
          <a:lstStyle/>
          <a:p>
            <a:pPr algn="just"/>
            <a:r>
              <a:rPr lang="en-US" sz="4000" b="1">
                <a:solidFill>
                  <a:srgbClr val="222222"/>
                </a:solidFill>
                <a:latin typeface="Times New Roman" panose="02020603050405020304" pitchFamily="18" charset="0"/>
                <a:ea typeface="Times New Roman" panose="02020603050405020304" pitchFamily="18" charset="0"/>
              </a:rPr>
              <a:t>Năm 1981: </a:t>
            </a:r>
            <a:r>
              <a:rPr lang="en-US" sz="4000">
                <a:solidFill>
                  <a:srgbClr val="222222"/>
                </a:solidFill>
                <a:latin typeface="Times New Roman" panose="02020603050405020304" pitchFamily="18" charset="0"/>
                <a:ea typeface="Times New Roman" panose="02020603050405020304" pitchFamily="18" charset="0"/>
              </a:rPr>
              <a:t>Osborne 1 là chiếc máy tính di động được thương mại hóa đầu tiên, nó nặng tới 10,8kg và có giá dưới 2000 USD</a:t>
            </a:r>
            <a:endParaRPr lang="en-US"/>
          </a:p>
        </p:txBody>
      </p:sp>
      <p:pic>
        <p:nvPicPr>
          <p:cNvPr id="5" name="Picture 4" descr="lich-su-phat-trien-may-tinh (18)">
            <a:extLst>
              <a:ext uri="{FF2B5EF4-FFF2-40B4-BE49-F238E27FC236}">
                <a16:creationId xmlns:a16="http://schemas.microsoft.com/office/drawing/2014/main" id="{B3633F09-F8E5-426C-927F-6DC291307A5E}"/>
              </a:ext>
            </a:extLst>
          </p:cNvPr>
          <p:cNvPicPr/>
          <p:nvPr/>
        </p:nvPicPr>
        <p:blipFill rotWithShape="1">
          <a:blip r:embed="rId3">
            <a:extLst>
              <a:ext uri="{28A0092B-C50C-407E-A947-70E740481C1C}">
                <a14:useLocalDpi xmlns:a14="http://schemas.microsoft.com/office/drawing/2010/main" val="0"/>
              </a:ext>
            </a:extLst>
          </a:blip>
          <a:srcRect t="2967"/>
          <a:stretch/>
        </p:blipFill>
        <p:spPr bwMode="auto">
          <a:xfrm>
            <a:off x="12062562" y="6661150"/>
            <a:ext cx="7943402" cy="562751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6284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78E0055-7A10-4F23-9E7C-5FD37BA8440B}"/>
              </a:ext>
            </a:extLst>
          </p:cNvPr>
          <p:cNvGraphicFramePr>
            <a:graphicFrameLocks noGrp="1"/>
          </p:cNvGraphicFramePr>
          <p:nvPr>
            <p:extLst>
              <p:ext uri="{D42A27DB-BD31-4B8C-83A1-F6EECF244321}">
                <p14:modId xmlns:p14="http://schemas.microsoft.com/office/powerpoint/2010/main" val="1551213141"/>
              </p:ext>
            </p:extLst>
          </p:nvPr>
        </p:nvGraphicFramePr>
        <p:xfrm>
          <a:off x="516588" y="2425526"/>
          <a:ext cx="20570029" cy="9711057"/>
        </p:xfrm>
        <a:graphic>
          <a:graphicData uri="http://schemas.openxmlformats.org/drawingml/2006/table">
            <a:tbl>
              <a:tblPr firstRow="1" firstCol="1" bandRow="1">
                <a:tableStyleId>{5C22544A-7EE6-4342-B048-85BDC9FD1C3A}</a:tableStyleId>
              </a:tblPr>
              <a:tblGrid>
                <a:gridCol w="2559070">
                  <a:extLst>
                    <a:ext uri="{9D8B030D-6E8A-4147-A177-3AD203B41FA5}">
                      <a16:colId xmlns:a16="http://schemas.microsoft.com/office/drawing/2014/main" val="1537585280"/>
                    </a:ext>
                  </a:extLst>
                </a:gridCol>
                <a:gridCol w="2584004">
                  <a:extLst>
                    <a:ext uri="{9D8B030D-6E8A-4147-A177-3AD203B41FA5}">
                      <a16:colId xmlns:a16="http://schemas.microsoft.com/office/drawing/2014/main" val="3908397682"/>
                    </a:ext>
                  </a:extLst>
                </a:gridCol>
                <a:gridCol w="5134007">
                  <a:extLst>
                    <a:ext uri="{9D8B030D-6E8A-4147-A177-3AD203B41FA5}">
                      <a16:colId xmlns:a16="http://schemas.microsoft.com/office/drawing/2014/main" val="3312549142"/>
                    </a:ext>
                  </a:extLst>
                </a:gridCol>
                <a:gridCol w="10292948">
                  <a:extLst>
                    <a:ext uri="{9D8B030D-6E8A-4147-A177-3AD203B41FA5}">
                      <a16:colId xmlns:a16="http://schemas.microsoft.com/office/drawing/2014/main" val="3753358556"/>
                    </a:ext>
                  </a:extLst>
                </a:gridCol>
              </a:tblGrid>
              <a:tr h="1142477">
                <a:tc>
                  <a:txBody>
                    <a:bodyPr/>
                    <a:lstStyle/>
                    <a:p>
                      <a:pPr algn="ctr">
                        <a:spcAft>
                          <a:spcPts val="0"/>
                        </a:spcAft>
                      </a:pPr>
                      <a:r>
                        <a:rPr lang="en-US" sz="3600">
                          <a:effectLst/>
                        </a:rPr>
                        <a:t>Thế hệ</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3600">
                          <a:effectLst/>
                        </a:rPr>
                        <a:t>Thời gian</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3600">
                          <a:effectLst/>
                        </a:rPr>
                        <a:t>Công nghệ chính</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3600">
                          <a:effectLst/>
                        </a:rPr>
                        <a:t>Đặc điểm chính</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25423237"/>
                  </a:ext>
                </a:extLst>
              </a:tr>
              <a:tr h="1713716">
                <a:tc>
                  <a:txBody>
                    <a:bodyPr/>
                    <a:lstStyle/>
                    <a:p>
                      <a:pPr algn="ctr">
                        <a:spcAft>
                          <a:spcPts val="0"/>
                        </a:spcAft>
                      </a:pPr>
                      <a:r>
                        <a:rPr lang="en-US" sz="3600">
                          <a:effectLst/>
                        </a:rPr>
                        <a:t>Thế hệ đầu tiên</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3600">
                          <a:effectLst/>
                        </a:rPr>
                        <a:t>1940-1956</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Bóng đèn</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Máy tính đầu tiên được phát triển, chủ yếu được sử dụng cho các ứng dụng quân sự, khoa học và kinh doanh.</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63987854"/>
                  </a:ext>
                </a:extLst>
              </a:tr>
              <a:tr h="1713716">
                <a:tc>
                  <a:txBody>
                    <a:bodyPr/>
                    <a:lstStyle/>
                    <a:p>
                      <a:pPr algn="ctr">
                        <a:spcAft>
                          <a:spcPts val="0"/>
                        </a:spcAft>
                      </a:pPr>
                      <a:r>
                        <a:rPr lang="en-US" sz="3600">
                          <a:effectLst/>
                        </a:rPr>
                        <a:t>Thế hệ thứ hai</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3600">
                          <a:effectLst/>
                        </a:rPr>
                        <a:t>1956-1963</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Transistor</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Các linh kiện điện tử được sử dụng thay cho bóng đèn, máy tính có kích thước nhỏ hơn, giá thành thấp hơn.</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77746923"/>
                  </a:ext>
                </a:extLst>
              </a:tr>
              <a:tr h="1713716">
                <a:tc>
                  <a:txBody>
                    <a:bodyPr/>
                    <a:lstStyle/>
                    <a:p>
                      <a:pPr algn="ctr">
                        <a:spcAft>
                          <a:spcPts val="0"/>
                        </a:spcAft>
                      </a:pPr>
                      <a:r>
                        <a:rPr lang="en-US" sz="3600">
                          <a:effectLst/>
                        </a:rPr>
                        <a:t>Thế hệ thứ ba</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3600">
                          <a:effectLst/>
                        </a:rPr>
                        <a:t>1964-1971</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Vi xử lý (CPU) tích hợp</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CPU tích hợp được phát triển, máy tính có khả năng kết nối mạng, tập trung vào việc xử lý dữ liệu.</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04029271"/>
                  </a:ext>
                </a:extLst>
              </a:tr>
              <a:tr h="1713716">
                <a:tc>
                  <a:txBody>
                    <a:bodyPr/>
                    <a:lstStyle/>
                    <a:p>
                      <a:pPr algn="ctr">
                        <a:spcAft>
                          <a:spcPts val="0"/>
                        </a:spcAft>
                      </a:pPr>
                      <a:r>
                        <a:rPr lang="en-US" sz="3600">
                          <a:effectLst/>
                        </a:rPr>
                        <a:t>Thế hệ thứ tư</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3600">
                          <a:effectLst/>
                        </a:rPr>
                        <a:t>1971-2010</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Vi xử lý mạnh mẽ hơn, khả năng lưu trữ lớn hơn</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Máy tính cá nhân (PC) và máy tính xách tay được phát triển, khả năng xử lý tăng, giá thành giảm.</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0767373"/>
                  </a:ext>
                </a:extLst>
              </a:tr>
              <a:tr h="1713716">
                <a:tc>
                  <a:txBody>
                    <a:bodyPr/>
                    <a:lstStyle/>
                    <a:p>
                      <a:pPr algn="ctr">
                        <a:spcAft>
                          <a:spcPts val="0"/>
                        </a:spcAft>
                      </a:pPr>
                      <a:r>
                        <a:rPr lang="en-US" sz="3600">
                          <a:effectLst/>
                        </a:rPr>
                        <a:t>Thế hệ thứ năm</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3600">
                          <a:effectLst/>
                        </a:rPr>
                        <a:t>2010 đến nay</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Khả năng xử lý cực nhanh, học máy thông minh</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spcAft>
                          <a:spcPts val="0"/>
                        </a:spcAft>
                      </a:pPr>
                      <a:r>
                        <a:rPr lang="en-US" sz="3600">
                          <a:effectLst/>
                        </a:rPr>
                        <a:t>Máy tính thế hệ thứ năm tập trung vào trí tuệ nhân tạo, tự động hóa, phân tích dữ liệu và giải trí.</a:t>
                      </a:r>
                      <a:endParaRPr lang="en-US" sz="3600">
                        <a:effectLst/>
                        <a:latin typeface=".VnTime" panose="020B7200000000000000"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2070031"/>
                  </a:ext>
                </a:extLst>
              </a:tr>
            </a:tbl>
          </a:graphicData>
        </a:graphic>
      </p:graphicFrame>
      <p:sp>
        <p:nvSpPr>
          <p:cNvPr id="3" name="TextBox 2">
            <a:extLst>
              <a:ext uri="{FF2B5EF4-FFF2-40B4-BE49-F238E27FC236}">
                <a16:creationId xmlns:a16="http://schemas.microsoft.com/office/drawing/2014/main" id="{371ED46F-C4FA-4116-B59A-BF7098413B1A}"/>
              </a:ext>
            </a:extLst>
          </p:cNvPr>
          <p:cNvSpPr txBox="1"/>
          <p:nvPr/>
        </p:nvSpPr>
        <p:spPr>
          <a:xfrm>
            <a:off x="6581440" y="640607"/>
            <a:ext cx="8440324" cy="1323439"/>
          </a:xfrm>
          <a:prstGeom prst="rect">
            <a:avLst/>
          </a:prstGeom>
          <a:noFill/>
        </p:spPr>
        <p:txBody>
          <a:bodyPr wrap="none" rtlCol="0">
            <a:spAutoFit/>
          </a:bodyPr>
          <a:lstStyle/>
          <a:p>
            <a:r>
              <a:rPr lang="en-US" sz="8000"/>
              <a:t>Các thế hệ máy tính</a:t>
            </a:r>
          </a:p>
        </p:txBody>
      </p:sp>
    </p:spTree>
    <p:extLst>
      <p:ext uri="{BB962C8B-B14F-4D97-AF65-F5344CB8AC3E}">
        <p14:creationId xmlns:p14="http://schemas.microsoft.com/office/powerpoint/2010/main" val="3438987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D96A-843F-4432-AD39-09D76026BEBF}"/>
              </a:ext>
            </a:extLst>
          </p:cNvPr>
          <p:cNvSpPr>
            <a:spLocks noGrp="1"/>
          </p:cNvSpPr>
          <p:nvPr>
            <p:ph type="title"/>
          </p:nvPr>
        </p:nvSpPr>
        <p:spPr/>
        <p:txBody>
          <a:bodyPr/>
          <a:lstStyle/>
          <a:p>
            <a:r>
              <a:rPr lang="en-US"/>
              <a:t>Thảo luận</a:t>
            </a:r>
          </a:p>
        </p:txBody>
      </p:sp>
      <p:pic>
        <p:nvPicPr>
          <p:cNvPr id="1026" name="Picture 2" descr="Máy tính lượng tử đạt ứng dụng thực tiễn đầu tiên tạo chuỗi số ngẫu nhiên">
            <a:extLst>
              <a:ext uri="{FF2B5EF4-FFF2-40B4-BE49-F238E27FC236}">
                <a16:creationId xmlns:a16="http://schemas.microsoft.com/office/drawing/2014/main" id="{403B5BD6-2096-443F-B2E8-67DAF037B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656" y="2989051"/>
            <a:ext cx="12636194" cy="840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304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30297"/>
            <a:ext cx="21315364" cy="1010957"/>
          </a:xfrm>
          <a:prstGeom prst="rect">
            <a:avLst/>
          </a:prstGeom>
        </p:spPr>
      </p:pic>
      <p:sp>
        <p:nvSpPr>
          <p:cNvPr id="20" name="TextBox 19"/>
          <p:cNvSpPr txBox="1"/>
          <p:nvPr/>
        </p:nvSpPr>
        <p:spPr>
          <a:xfrm>
            <a:off x="2904727" y="12547555"/>
            <a:ext cx="7240967" cy="492443"/>
          </a:xfrm>
          <a:prstGeom prst="rect">
            <a:avLst/>
          </a:prstGeom>
          <a:noFill/>
        </p:spPr>
        <p:txBody>
          <a:bodyPr wrap="square" rtlCol="0">
            <a:spAutoFit/>
          </a:bodyPr>
          <a:lstStyle/>
          <a:p>
            <a:r>
              <a:rPr lang="en-US" sz="2600" dirty="0">
                <a:solidFill>
                  <a:schemeClr val="bg1"/>
                </a:solidFill>
                <a:latin typeface="Arial"/>
                <a:cs typeface="Arial"/>
              </a:rPr>
              <a:t>TÊN NGƯỜI TRÌNH BÀY</a:t>
            </a:r>
          </a:p>
        </p:txBody>
      </p:sp>
      <p:sp>
        <p:nvSpPr>
          <p:cNvPr id="21" name="TextBox 20"/>
          <p:cNvSpPr txBox="1"/>
          <p:nvPr/>
        </p:nvSpPr>
        <p:spPr>
          <a:xfrm>
            <a:off x="16310567" y="12547555"/>
            <a:ext cx="3544663" cy="438582"/>
          </a:xfrm>
          <a:prstGeom prst="rect">
            <a:avLst/>
          </a:prstGeom>
          <a:noFill/>
        </p:spPr>
        <p:txBody>
          <a:bodyPr wrap="square" rtlCol="0">
            <a:spAutoFit/>
          </a:bodyPr>
          <a:lstStyle/>
          <a:p>
            <a:pPr algn="r"/>
            <a:r>
              <a:rPr lang="en-US" sz="2250" dirty="0">
                <a:solidFill>
                  <a:schemeClr val="bg1"/>
                </a:solidFill>
                <a:latin typeface="Arial"/>
                <a:cs typeface="Arial"/>
              </a:rPr>
              <a:t>Slide: </a:t>
            </a:r>
            <a:r>
              <a:rPr lang="en-US" sz="2250" dirty="0" err="1">
                <a:solidFill>
                  <a:schemeClr val="bg1"/>
                </a:solidFill>
                <a:latin typeface="Arial"/>
                <a:cs typeface="Arial"/>
              </a:rPr>
              <a:t>số</a:t>
            </a:r>
            <a:r>
              <a:rPr lang="en-US" sz="2250" dirty="0">
                <a:solidFill>
                  <a:schemeClr val="bg1"/>
                </a:solidFill>
                <a:latin typeface="Arial"/>
                <a:cs typeface="Arial"/>
              </a:rPr>
              <a:t>….</a:t>
            </a:r>
          </a:p>
        </p:txBody>
      </p:sp>
      <p:sp>
        <p:nvSpPr>
          <p:cNvPr id="22" name="TextBox 21"/>
          <p:cNvSpPr txBox="1"/>
          <p:nvPr/>
        </p:nvSpPr>
        <p:spPr>
          <a:xfrm>
            <a:off x="3698357" y="614583"/>
            <a:ext cx="12234370" cy="1231106"/>
          </a:xfrm>
          <a:prstGeom prst="rect">
            <a:avLst/>
          </a:prstGeom>
          <a:noFill/>
        </p:spPr>
        <p:txBody>
          <a:bodyPr wrap="square" rtlCol="0">
            <a:spAutoFit/>
          </a:bodyPr>
          <a:lstStyle/>
          <a:p>
            <a:r>
              <a:rPr lang="en-US" sz="5000" b="1">
                <a:solidFill>
                  <a:srgbClr val="FF6600"/>
                </a:solidFill>
                <a:latin typeface="Arial"/>
                <a:cs typeface="Arial"/>
              </a:rPr>
              <a:t>1.1. Tổ chức máy tính</a:t>
            </a:r>
            <a:endParaRPr lang="en-US" sz="5000" b="1" dirty="0">
              <a:solidFill>
                <a:srgbClr val="FF6600"/>
              </a:solidFill>
              <a:latin typeface="Arial"/>
              <a:cs typeface="Arial"/>
            </a:endParaRPr>
          </a:p>
          <a:p>
            <a:endParaRPr lang="en-US" sz="2400" dirty="0">
              <a:solidFill>
                <a:srgbClr val="000090"/>
              </a:solidFill>
              <a:latin typeface="Arial"/>
              <a:cs typeface="Arial"/>
            </a:endParaRPr>
          </a:p>
        </p:txBody>
      </p:sp>
      <p:pic>
        <p:nvPicPr>
          <p:cNvPr id="25" name="Picture 24" descr="Dai Nam [PPT] Template 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845" y="1585221"/>
            <a:ext cx="11253216" cy="33528"/>
          </a:xfrm>
          <a:prstGeom prst="rect">
            <a:avLst/>
          </a:prstGeom>
        </p:spPr>
      </p:pic>
      <p:sp>
        <p:nvSpPr>
          <p:cNvPr id="2" name="TextBox 1">
            <a:extLst>
              <a:ext uri="{FF2B5EF4-FFF2-40B4-BE49-F238E27FC236}">
                <a16:creationId xmlns:a16="http://schemas.microsoft.com/office/drawing/2014/main" id="{B427497C-BEA2-4A40-AB42-ACB0BD9CC740}"/>
              </a:ext>
            </a:extLst>
          </p:cNvPr>
          <p:cNvSpPr txBox="1"/>
          <p:nvPr/>
        </p:nvSpPr>
        <p:spPr>
          <a:xfrm>
            <a:off x="2371725" y="1679495"/>
            <a:ext cx="18516600" cy="1015663"/>
          </a:xfrm>
          <a:prstGeom prst="rect">
            <a:avLst/>
          </a:prstGeom>
          <a:noFill/>
        </p:spPr>
        <p:txBody>
          <a:bodyPr wrap="square" rtlCol="0">
            <a:spAutoFit/>
          </a:bodyPr>
          <a:lstStyle/>
          <a:p>
            <a:r>
              <a:rPr lang="en-US" sz="6000"/>
              <a:t>1.1.1. Tổ chức bên trong máy tính</a:t>
            </a:r>
          </a:p>
        </p:txBody>
      </p:sp>
      <p:sp>
        <p:nvSpPr>
          <p:cNvPr id="11" name="TextBox 10">
            <a:extLst>
              <a:ext uri="{FF2B5EF4-FFF2-40B4-BE49-F238E27FC236}">
                <a16:creationId xmlns:a16="http://schemas.microsoft.com/office/drawing/2014/main" id="{7D1ECCC1-8E1E-4826-9F4A-D3EA19F06B7C}"/>
              </a:ext>
            </a:extLst>
          </p:cNvPr>
          <p:cNvSpPr txBox="1"/>
          <p:nvPr/>
        </p:nvSpPr>
        <p:spPr>
          <a:xfrm>
            <a:off x="10396223" y="11068947"/>
            <a:ext cx="7686675" cy="1015663"/>
          </a:xfrm>
          <a:prstGeom prst="rect">
            <a:avLst/>
          </a:prstGeom>
          <a:noFill/>
        </p:spPr>
        <p:txBody>
          <a:bodyPr wrap="square" rtlCol="0">
            <a:spAutoFit/>
          </a:bodyPr>
          <a:lstStyle/>
          <a:p>
            <a:r>
              <a:rPr lang="en-US" sz="6000"/>
              <a:t>Mô hình Von Neumann</a:t>
            </a:r>
          </a:p>
        </p:txBody>
      </p:sp>
      <p:pic>
        <p:nvPicPr>
          <p:cNvPr id="12" name="Picture 11">
            <a:extLst>
              <a:ext uri="{FF2B5EF4-FFF2-40B4-BE49-F238E27FC236}">
                <a16:creationId xmlns:a16="http://schemas.microsoft.com/office/drawing/2014/main" id="{A7F02B1E-C27E-401C-9081-DE7F454808EA}"/>
              </a:ext>
            </a:extLst>
          </p:cNvPr>
          <p:cNvPicPr/>
          <p:nvPr/>
        </p:nvPicPr>
        <p:blipFill>
          <a:blip r:embed="rId4"/>
          <a:srcRect t="10445" r="61911" b="49191"/>
          <a:stretch>
            <a:fillRect/>
          </a:stretch>
        </p:blipFill>
        <p:spPr bwMode="auto">
          <a:xfrm>
            <a:off x="7524451" y="2824876"/>
            <a:ext cx="13790913" cy="8244071"/>
          </a:xfrm>
          <a:prstGeom prst="rect">
            <a:avLst/>
          </a:prstGeom>
          <a:noFill/>
          <a:ln w="9525">
            <a:noFill/>
            <a:miter lim="800000"/>
            <a:headEnd/>
            <a:tailEnd/>
          </a:ln>
        </p:spPr>
      </p:pic>
      <p:sp>
        <p:nvSpPr>
          <p:cNvPr id="13" name="Rectangle 12">
            <a:extLst>
              <a:ext uri="{FF2B5EF4-FFF2-40B4-BE49-F238E27FC236}">
                <a16:creationId xmlns:a16="http://schemas.microsoft.com/office/drawing/2014/main" id="{1E292AE9-9F06-41FD-9CDB-A04073CE0B73}"/>
              </a:ext>
            </a:extLst>
          </p:cNvPr>
          <p:cNvSpPr/>
          <p:nvPr/>
        </p:nvSpPr>
        <p:spPr>
          <a:xfrm>
            <a:off x="1765393" y="3770107"/>
            <a:ext cx="3865927" cy="5632311"/>
          </a:xfrm>
          <a:prstGeom prst="rect">
            <a:avLst/>
          </a:prstGeom>
        </p:spPr>
        <p:txBody>
          <a:bodyPr wrap="square">
            <a:spAutoFit/>
          </a:bodyPr>
          <a:lstStyle/>
          <a:p>
            <a:pPr algn="just"/>
            <a:r>
              <a:rPr lang="en-US" sz="4000">
                <a:solidFill>
                  <a:srgbClr val="222222"/>
                </a:solidFill>
                <a:latin typeface="Times New Roman" panose="02020603050405020304" pitchFamily="18" charset="0"/>
                <a:ea typeface="Times New Roman" panose="02020603050405020304" pitchFamily="18" charset="0"/>
              </a:rPr>
              <a:t>Kiến trúc von Neumann của nhà toán học và vật lý </a:t>
            </a:r>
            <a:r>
              <a:rPr lang="en-US" sz="40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hlinkClick r:id="rId5" tooltip="John von Neumann"/>
              </a:rPr>
              <a:t>John von Neumann</a:t>
            </a:r>
            <a:r>
              <a:rPr lang="en-US" sz="4000">
                <a:solidFill>
                  <a:srgbClr val="222222"/>
                </a:solidFill>
                <a:latin typeface="Times New Roman" panose="02020603050405020304" pitchFamily="18" charset="0"/>
                <a:ea typeface="Times New Roman" panose="02020603050405020304" pitchFamily="18" charset="0"/>
              </a:rPr>
              <a:t> mô tả một kiến ​​trúc thiết kế cho một máy tính kỹ thuật số điện tử</a:t>
            </a:r>
            <a:endParaRPr lang="en-US"/>
          </a:p>
        </p:txBody>
      </p:sp>
    </p:spTree>
    <p:extLst>
      <p:ext uri="{BB962C8B-B14F-4D97-AF65-F5344CB8AC3E}">
        <p14:creationId xmlns:p14="http://schemas.microsoft.com/office/powerpoint/2010/main" val="1655465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C4FF32-2B31-4566-9FDC-A311943F36D4}"/>
              </a:ext>
            </a:extLst>
          </p:cNvPr>
          <p:cNvSpPr/>
          <p:nvPr/>
        </p:nvSpPr>
        <p:spPr>
          <a:xfrm>
            <a:off x="6047209" y="820807"/>
            <a:ext cx="10662727" cy="923330"/>
          </a:xfrm>
          <a:prstGeom prst="rect">
            <a:avLst/>
          </a:prstGeom>
        </p:spPr>
        <p:txBody>
          <a:bodyPr wrap="none">
            <a:spAutoFit/>
          </a:bodyPr>
          <a:lstStyle/>
          <a:p>
            <a:r>
              <a:rPr lang="en-US" sz="5400">
                <a:latin typeface="Times New Roman" panose="02020603050405020304" pitchFamily="18" charset="0"/>
                <a:ea typeface="Times New Roman" panose="02020603050405020304" pitchFamily="18" charset="0"/>
              </a:rPr>
              <a:t>Cấu trúc máy tính theo Von Neumann</a:t>
            </a:r>
            <a:endParaRPr lang="en-US" sz="5400"/>
          </a:p>
        </p:txBody>
      </p:sp>
      <p:pic>
        <p:nvPicPr>
          <p:cNvPr id="3" name="Picture 2" descr="Tin học 10 Bài 3: Giới thiệu về máy vi tính">
            <a:extLst>
              <a:ext uri="{FF2B5EF4-FFF2-40B4-BE49-F238E27FC236}">
                <a16:creationId xmlns:a16="http://schemas.microsoft.com/office/drawing/2014/main" id="{3723A8B4-B358-4114-9C84-5823C950ACD2}"/>
              </a:ext>
            </a:extLst>
          </p:cNvPr>
          <p:cNvPicPr/>
          <p:nvPr/>
        </p:nvPicPr>
        <p:blipFill>
          <a:blip r:embed="rId2"/>
          <a:srcRect/>
          <a:stretch>
            <a:fillRect/>
          </a:stretch>
        </p:blipFill>
        <p:spPr bwMode="auto">
          <a:xfrm>
            <a:off x="1366384" y="2321791"/>
            <a:ext cx="19110634" cy="9125580"/>
          </a:xfrm>
          <a:prstGeom prst="rect">
            <a:avLst/>
          </a:prstGeom>
          <a:noFill/>
          <a:ln w="9525">
            <a:noFill/>
            <a:miter lim="800000"/>
            <a:headEnd/>
            <a:tailEnd/>
          </a:ln>
        </p:spPr>
      </p:pic>
    </p:spTree>
    <p:extLst>
      <p:ext uri="{BB962C8B-B14F-4D97-AF65-F5344CB8AC3E}">
        <p14:creationId xmlns:p14="http://schemas.microsoft.com/office/powerpoint/2010/main" val="4014139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4C0A7A3-E616-43B2-801E-8DAAB13F2158}"/>
              </a:ext>
            </a:extLst>
          </p:cNvPr>
          <p:cNvSpPr/>
          <p:nvPr/>
        </p:nvSpPr>
        <p:spPr>
          <a:xfrm>
            <a:off x="11860218" y="0"/>
            <a:ext cx="9429750" cy="9116137"/>
          </a:xfrm>
          <a:prstGeom prst="ellipse">
            <a:avLst/>
          </a:prstGeom>
          <a:solidFill>
            <a:srgbClr val="FFCCFF"/>
          </a:solidFill>
          <a:ln>
            <a:solidFill>
              <a:srgbClr val="FFC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Hơn 6.108.600 đầu Người ảnh, hình chụp &amp; hình ảnh trả phí bản quyền một lần  sẵn có - iStock">
            <a:extLst>
              <a:ext uri="{FF2B5EF4-FFF2-40B4-BE49-F238E27FC236}">
                <a16:creationId xmlns:a16="http://schemas.microsoft.com/office/drawing/2014/main" id="{78BD3CA5-83B0-4D48-A759-443F8B01A3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97" t="18500" r="28371" b="13653"/>
          <a:stretch/>
        </p:blipFill>
        <p:spPr bwMode="auto">
          <a:xfrm>
            <a:off x="16779612" y="371475"/>
            <a:ext cx="2743200" cy="31146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10+ Mẫu kệ sách thư viện cho trường học, văn phòng, tại nhà">
            <a:extLst>
              <a:ext uri="{FF2B5EF4-FFF2-40B4-BE49-F238E27FC236}">
                <a16:creationId xmlns:a16="http://schemas.microsoft.com/office/drawing/2014/main" id="{86F65A69-EC1A-44B9-94D9-A06C451D2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5" y="4765937"/>
            <a:ext cx="10285864" cy="68447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ÀN LÀM VIỆC 1M4">
            <a:extLst>
              <a:ext uri="{FF2B5EF4-FFF2-40B4-BE49-F238E27FC236}">
                <a16:creationId xmlns:a16="http://schemas.microsoft.com/office/drawing/2014/main" id="{BA4890AF-7DB9-4E4B-AEB2-44CAC08BB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4638" y="3343275"/>
            <a:ext cx="4845050" cy="48450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223EC65-76D9-477E-8F92-876BFA9CD6FF}"/>
              </a:ext>
            </a:extLst>
          </p:cNvPr>
          <p:cNvSpPr/>
          <p:nvPr/>
        </p:nvSpPr>
        <p:spPr>
          <a:xfrm>
            <a:off x="3445090" y="3588542"/>
            <a:ext cx="2452915" cy="1323439"/>
          </a:xfrm>
          <a:prstGeom prst="rect">
            <a:avLst/>
          </a:prstGeom>
          <a:noFill/>
        </p:spPr>
        <p:txBody>
          <a:bodyPr wrap="none" lIns="91440" tIns="45720" rIns="91440" bIns="45720">
            <a:spAutoFit/>
          </a:bodyPr>
          <a:lstStyle/>
          <a:p>
            <a:pPr algn="ctr"/>
            <a:r>
              <a:rPr lang="en-US" sz="8000" b="1">
                <a:ln w="9525">
                  <a:solidFill>
                    <a:schemeClr val="bg1"/>
                  </a:solidFill>
                  <a:prstDash val="solid"/>
                </a:ln>
                <a:effectLst>
                  <a:outerShdw blurRad="12700" dist="38100" dir="2700000" algn="tl" rotWithShape="0">
                    <a:schemeClr val="bg1">
                      <a:lumMod val="50000"/>
                    </a:schemeClr>
                  </a:outerShdw>
                </a:effectLst>
              </a:rPr>
              <a:t>Ổ đĩa</a:t>
            </a:r>
          </a:p>
        </p:txBody>
      </p:sp>
      <p:sp>
        <p:nvSpPr>
          <p:cNvPr id="14" name="Rectangle 13">
            <a:extLst>
              <a:ext uri="{FF2B5EF4-FFF2-40B4-BE49-F238E27FC236}">
                <a16:creationId xmlns:a16="http://schemas.microsoft.com/office/drawing/2014/main" id="{DC8E732A-19CB-4AE3-A4FD-72491AFD7C1B}"/>
              </a:ext>
            </a:extLst>
          </p:cNvPr>
          <p:cNvSpPr/>
          <p:nvPr/>
        </p:nvSpPr>
        <p:spPr>
          <a:xfrm>
            <a:off x="11900419" y="3318278"/>
            <a:ext cx="2279791" cy="1323439"/>
          </a:xfrm>
          <a:prstGeom prst="rect">
            <a:avLst/>
          </a:prstGeom>
          <a:noFill/>
        </p:spPr>
        <p:txBody>
          <a:bodyPr wrap="none" lIns="91440" tIns="45720" rIns="91440" bIns="45720">
            <a:spAutoFit/>
          </a:bodyPr>
          <a:lstStyle/>
          <a:p>
            <a:pPr algn="ctr"/>
            <a:r>
              <a:rPr lang="en-US" sz="8000" b="1">
                <a:ln w="9525">
                  <a:solidFill>
                    <a:schemeClr val="bg1"/>
                  </a:solidFill>
                  <a:prstDash val="solid"/>
                </a:ln>
                <a:effectLst>
                  <a:outerShdw blurRad="12700" dist="38100" dir="2700000" algn="tl" rotWithShape="0">
                    <a:schemeClr val="bg1">
                      <a:lumMod val="50000"/>
                    </a:schemeClr>
                  </a:outerShdw>
                </a:effectLst>
              </a:rPr>
              <a:t>RAM</a:t>
            </a:r>
          </a:p>
        </p:txBody>
      </p:sp>
      <p:sp>
        <p:nvSpPr>
          <p:cNvPr id="15" name="Rectangle 14">
            <a:extLst>
              <a:ext uri="{FF2B5EF4-FFF2-40B4-BE49-F238E27FC236}">
                <a16:creationId xmlns:a16="http://schemas.microsoft.com/office/drawing/2014/main" id="{7784B1D1-821E-4944-A244-D2EF2223F801}"/>
              </a:ext>
            </a:extLst>
          </p:cNvPr>
          <p:cNvSpPr/>
          <p:nvPr/>
        </p:nvSpPr>
        <p:spPr>
          <a:xfrm>
            <a:off x="17178830" y="671512"/>
            <a:ext cx="1944764" cy="1323439"/>
          </a:xfrm>
          <a:prstGeom prst="rect">
            <a:avLst/>
          </a:prstGeom>
          <a:noFill/>
        </p:spPr>
        <p:txBody>
          <a:bodyPr wrap="none" lIns="91440" tIns="45720" rIns="91440" bIns="45720">
            <a:spAutoFit/>
          </a:bodyPr>
          <a:lstStyle/>
          <a:p>
            <a:pPr algn="ctr"/>
            <a:r>
              <a:rPr lang="en-US" sz="8000" b="1">
                <a:ln w="9525">
                  <a:solidFill>
                    <a:schemeClr val="bg1"/>
                  </a:solidFill>
                  <a:prstDash val="solid"/>
                </a:ln>
                <a:effectLst>
                  <a:outerShdw blurRad="12700" dist="38100" dir="2700000" algn="tl" rotWithShape="0">
                    <a:schemeClr val="bg1">
                      <a:lumMod val="50000"/>
                    </a:schemeClr>
                  </a:outerShdw>
                </a:effectLst>
              </a:rPr>
              <a:t>CPU</a:t>
            </a:r>
          </a:p>
        </p:txBody>
      </p:sp>
      <p:sp>
        <p:nvSpPr>
          <p:cNvPr id="5" name="Arrow: Left-Right 4">
            <a:extLst>
              <a:ext uri="{FF2B5EF4-FFF2-40B4-BE49-F238E27FC236}">
                <a16:creationId xmlns:a16="http://schemas.microsoft.com/office/drawing/2014/main" id="{903CF8FA-DAD8-4FC5-9644-01D812330457}"/>
              </a:ext>
            </a:extLst>
          </p:cNvPr>
          <p:cNvSpPr/>
          <p:nvPr/>
        </p:nvSpPr>
        <p:spPr>
          <a:xfrm rot="19069211">
            <a:off x="9830098" y="8258175"/>
            <a:ext cx="4286250" cy="82603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Arrow: Left-Right 16">
            <a:extLst>
              <a:ext uri="{FF2B5EF4-FFF2-40B4-BE49-F238E27FC236}">
                <a16:creationId xmlns:a16="http://schemas.microsoft.com/office/drawing/2014/main" id="{8C986F2A-AB7C-4018-AC55-978E48CF8E7F}"/>
              </a:ext>
            </a:extLst>
          </p:cNvPr>
          <p:cNvSpPr/>
          <p:nvPr/>
        </p:nvSpPr>
        <p:spPr>
          <a:xfrm rot="19069211">
            <a:off x="16551787" y="3454708"/>
            <a:ext cx="2639635" cy="2005088"/>
          </a:xfrm>
          <a:prstGeom prst="leftRightArrow">
            <a:avLst>
              <a:gd name="adj1" fmla="val 71052"/>
              <a:gd name="adj2" fmla="val 5000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618A9C-9CCB-4059-BC88-80DF290B3F62}"/>
              </a:ext>
            </a:extLst>
          </p:cNvPr>
          <p:cNvSpPr/>
          <p:nvPr/>
        </p:nvSpPr>
        <p:spPr>
          <a:xfrm>
            <a:off x="12546023" y="227888"/>
            <a:ext cx="4632807" cy="830997"/>
          </a:xfrm>
          <a:prstGeom prst="rect">
            <a:avLst/>
          </a:prstGeom>
          <a:noFill/>
        </p:spPr>
        <p:txBody>
          <a:bodyPr wrap="none" lIns="91440" tIns="45720" rIns="91440" bIns="45720">
            <a:spAutoFit/>
          </a:bodyPr>
          <a:lstStyle/>
          <a:p>
            <a:pPr algn="ctr"/>
            <a:r>
              <a:rPr lang="en-US" sz="4800">
                <a:ln w="0"/>
                <a:solidFill>
                  <a:schemeClr val="accent1"/>
                </a:solidFill>
                <a:effectLst>
                  <a:outerShdw blurRad="38100" dist="25400" dir="5400000" algn="ctr" rotWithShape="0">
                    <a:srgbClr val="6E747A">
                      <a:alpha val="43000"/>
                    </a:srgbClr>
                  </a:outerShdw>
                </a:effectLst>
              </a:rPr>
              <a:t>Xử lý – điều khiển</a:t>
            </a:r>
          </a:p>
        </p:txBody>
      </p:sp>
      <p:sp>
        <p:nvSpPr>
          <p:cNvPr id="19" name="Rectangle 18">
            <a:extLst>
              <a:ext uri="{FF2B5EF4-FFF2-40B4-BE49-F238E27FC236}">
                <a16:creationId xmlns:a16="http://schemas.microsoft.com/office/drawing/2014/main" id="{91B710DD-E874-4A67-99D0-A9A8EA02FC74}"/>
              </a:ext>
            </a:extLst>
          </p:cNvPr>
          <p:cNvSpPr/>
          <p:nvPr/>
        </p:nvSpPr>
        <p:spPr>
          <a:xfrm>
            <a:off x="3018539" y="11599439"/>
            <a:ext cx="4299575" cy="830997"/>
          </a:xfrm>
          <a:prstGeom prst="rect">
            <a:avLst/>
          </a:prstGeom>
          <a:noFill/>
        </p:spPr>
        <p:txBody>
          <a:bodyPr wrap="none" lIns="91440" tIns="45720" rIns="91440" bIns="45720">
            <a:spAutoFit/>
          </a:bodyPr>
          <a:lstStyle/>
          <a:p>
            <a:pPr algn="ctr"/>
            <a:r>
              <a:rPr lang="en-US" sz="48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a:t>
            </a:r>
            <a:r>
              <a:rPr lang="vi-VN" sz="48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ư</a:t>
            </a:r>
            <a:r>
              <a:rPr lang="en-US" sz="48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u trữ dữ liệu</a:t>
            </a:r>
          </a:p>
        </p:txBody>
      </p:sp>
      <p:sp>
        <p:nvSpPr>
          <p:cNvPr id="20" name="Rectangle 19">
            <a:extLst>
              <a:ext uri="{FF2B5EF4-FFF2-40B4-BE49-F238E27FC236}">
                <a16:creationId xmlns:a16="http://schemas.microsoft.com/office/drawing/2014/main" id="{FE1E9931-2A4B-4142-BC21-D27A1A9140FB}"/>
              </a:ext>
            </a:extLst>
          </p:cNvPr>
          <p:cNvSpPr/>
          <p:nvPr/>
        </p:nvSpPr>
        <p:spPr>
          <a:xfrm>
            <a:off x="14742437" y="7539776"/>
            <a:ext cx="2643673" cy="830997"/>
          </a:xfrm>
          <a:prstGeom prst="rect">
            <a:avLst/>
          </a:prstGeom>
          <a:noFill/>
        </p:spPr>
        <p:txBody>
          <a:bodyPr wrap="none" lIns="91440" tIns="45720" rIns="91440" bIns="45720">
            <a:spAutoFit/>
          </a:bodyPr>
          <a:lstStyle/>
          <a:p>
            <a:pPr algn="ctr"/>
            <a:r>
              <a:rPr lang="en-US" sz="480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Tạm thời</a:t>
            </a:r>
          </a:p>
        </p:txBody>
      </p:sp>
      <p:sp>
        <p:nvSpPr>
          <p:cNvPr id="22" name="Rectangle 21">
            <a:extLst>
              <a:ext uri="{FF2B5EF4-FFF2-40B4-BE49-F238E27FC236}">
                <a16:creationId xmlns:a16="http://schemas.microsoft.com/office/drawing/2014/main" id="{B6634A7C-D740-4909-A03D-F95F9D4038B5}"/>
              </a:ext>
            </a:extLst>
          </p:cNvPr>
          <p:cNvSpPr/>
          <p:nvPr/>
        </p:nvSpPr>
        <p:spPr>
          <a:xfrm>
            <a:off x="3960833" y="445299"/>
            <a:ext cx="5079852" cy="2554545"/>
          </a:xfrm>
          <a:prstGeom prst="rect">
            <a:avLst/>
          </a:prstGeom>
          <a:noFill/>
        </p:spPr>
        <p:txBody>
          <a:bodyPr wrap="none" lIns="91440" tIns="45720" rIns="91440" bIns="45720">
            <a:spAutoFit/>
          </a:bodyPr>
          <a:lstStyle/>
          <a:p>
            <a:pPr algn="ctr"/>
            <a:r>
              <a:rPr lang="en-US" sz="8000" b="1">
                <a:ln w="22225">
                  <a:solidFill>
                    <a:schemeClr val="accent2"/>
                  </a:solidFill>
                  <a:prstDash val="solid"/>
                </a:ln>
                <a:solidFill>
                  <a:schemeClr val="accent2">
                    <a:lumMod val="40000"/>
                    <a:lumOff val="60000"/>
                  </a:schemeClr>
                </a:solidFill>
              </a:rPr>
              <a:t>Cache?</a:t>
            </a:r>
          </a:p>
          <a:p>
            <a:pPr algn="ctr"/>
            <a:r>
              <a:rPr lang="en-US" sz="8000" b="1">
                <a:ln w="22225">
                  <a:solidFill>
                    <a:schemeClr val="accent2"/>
                  </a:solidFill>
                  <a:prstDash val="solid"/>
                </a:ln>
                <a:solidFill>
                  <a:schemeClr val="accent2">
                    <a:lumMod val="40000"/>
                    <a:lumOff val="60000"/>
                  </a:schemeClr>
                </a:solidFill>
              </a:rPr>
              <a:t>ROM BIOS?</a:t>
            </a:r>
          </a:p>
        </p:txBody>
      </p:sp>
    </p:spTree>
    <p:extLst>
      <p:ext uri="{BB962C8B-B14F-4D97-AF65-F5344CB8AC3E}">
        <p14:creationId xmlns:p14="http://schemas.microsoft.com/office/powerpoint/2010/main" val="277866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30297"/>
            <a:ext cx="21315364" cy="1010957"/>
          </a:xfrm>
          <a:prstGeom prst="rect">
            <a:avLst/>
          </a:prstGeom>
        </p:spPr>
      </p:pic>
      <p:sp>
        <p:nvSpPr>
          <p:cNvPr id="20" name="TextBox 19"/>
          <p:cNvSpPr txBox="1"/>
          <p:nvPr/>
        </p:nvSpPr>
        <p:spPr>
          <a:xfrm>
            <a:off x="2904727" y="12547555"/>
            <a:ext cx="7240967" cy="492443"/>
          </a:xfrm>
          <a:prstGeom prst="rect">
            <a:avLst/>
          </a:prstGeom>
          <a:noFill/>
        </p:spPr>
        <p:txBody>
          <a:bodyPr wrap="square" rtlCol="0">
            <a:spAutoFit/>
          </a:bodyPr>
          <a:lstStyle/>
          <a:p>
            <a:r>
              <a:rPr lang="en-US" sz="2600" dirty="0">
                <a:solidFill>
                  <a:schemeClr val="bg1"/>
                </a:solidFill>
                <a:latin typeface="Arial"/>
                <a:cs typeface="Arial"/>
              </a:rPr>
              <a:t>TÊN NGƯỜI TRÌNH BÀY</a:t>
            </a:r>
          </a:p>
        </p:txBody>
      </p:sp>
      <p:sp>
        <p:nvSpPr>
          <p:cNvPr id="21" name="TextBox 20"/>
          <p:cNvSpPr txBox="1"/>
          <p:nvPr/>
        </p:nvSpPr>
        <p:spPr>
          <a:xfrm>
            <a:off x="16310567" y="12547555"/>
            <a:ext cx="3544663" cy="438582"/>
          </a:xfrm>
          <a:prstGeom prst="rect">
            <a:avLst/>
          </a:prstGeom>
          <a:noFill/>
        </p:spPr>
        <p:txBody>
          <a:bodyPr wrap="square" rtlCol="0">
            <a:spAutoFit/>
          </a:bodyPr>
          <a:lstStyle/>
          <a:p>
            <a:pPr algn="r"/>
            <a:r>
              <a:rPr lang="en-US" sz="2250" dirty="0">
                <a:solidFill>
                  <a:schemeClr val="bg1"/>
                </a:solidFill>
                <a:latin typeface="Arial"/>
                <a:cs typeface="Arial"/>
              </a:rPr>
              <a:t>Slide: </a:t>
            </a:r>
            <a:r>
              <a:rPr lang="en-US" sz="2250" dirty="0" err="1">
                <a:solidFill>
                  <a:schemeClr val="bg1"/>
                </a:solidFill>
                <a:latin typeface="Arial"/>
                <a:cs typeface="Arial"/>
              </a:rPr>
              <a:t>số</a:t>
            </a:r>
            <a:r>
              <a:rPr lang="en-US" sz="2250" dirty="0">
                <a:solidFill>
                  <a:schemeClr val="bg1"/>
                </a:solidFill>
                <a:latin typeface="Arial"/>
                <a:cs typeface="Arial"/>
              </a:rPr>
              <a:t>….</a:t>
            </a:r>
          </a:p>
        </p:txBody>
      </p:sp>
      <p:sp>
        <p:nvSpPr>
          <p:cNvPr id="22" name="TextBox 21"/>
          <p:cNvSpPr txBox="1"/>
          <p:nvPr/>
        </p:nvSpPr>
        <p:spPr>
          <a:xfrm>
            <a:off x="3698357" y="614583"/>
            <a:ext cx="8223032" cy="861774"/>
          </a:xfrm>
          <a:prstGeom prst="rect">
            <a:avLst/>
          </a:prstGeom>
          <a:noFill/>
        </p:spPr>
        <p:txBody>
          <a:bodyPr wrap="square" rtlCol="0">
            <a:spAutoFit/>
          </a:bodyPr>
          <a:lstStyle/>
          <a:p>
            <a:r>
              <a:rPr lang="en-US" sz="5000" b="1">
                <a:solidFill>
                  <a:srgbClr val="FF6600"/>
                </a:solidFill>
                <a:latin typeface="Arial"/>
                <a:cs typeface="Arial"/>
              </a:rPr>
              <a:t>Nội dung chương 1</a:t>
            </a:r>
            <a:endParaRPr lang="en-US" sz="5000" b="1" dirty="0">
              <a:solidFill>
                <a:srgbClr val="FF6600"/>
              </a:solidFill>
              <a:latin typeface="Arial"/>
              <a:cs typeface="Arial"/>
            </a:endParaRPr>
          </a:p>
        </p:txBody>
      </p:sp>
      <p:sp>
        <p:nvSpPr>
          <p:cNvPr id="23" name="TextBox 22"/>
          <p:cNvSpPr txBox="1"/>
          <p:nvPr/>
        </p:nvSpPr>
        <p:spPr>
          <a:xfrm>
            <a:off x="11632198" y="753083"/>
            <a:ext cx="8223032" cy="692497"/>
          </a:xfrm>
          <a:prstGeom prst="rect">
            <a:avLst/>
          </a:prstGeom>
          <a:noFill/>
        </p:spPr>
        <p:txBody>
          <a:bodyPr wrap="square" rtlCol="0">
            <a:spAutoFit/>
          </a:bodyPr>
          <a:lstStyle/>
          <a:p>
            <a:pPr algn="r"/>
            <a:r>
              <a:rPr lang="en-US" dirty="0">
                <a:solidFill>
                  <a:srgbClr val="FF6600"/>
                </a:solidFill>
                <a:latin typeface="Arial"/>
                <a:cs typeface="Arial"/>
              </a:rPr>
              <a:t>HỌC ĐỂ THAY ĐỔI</a:t>
            </a:r>
          </a:p>
        </p:txBody>
      </p:sp>
      <p:pic>
        <p:nvPicPr>
          <p:cNvPr id="25" name="Picture 24" descr="Dai Nam [PPT] Template 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845" y="1585221"/>
            <a:ext cx="11253216" cy="33528"/>
          </a:xfrm>
          <a:prstGeom prst="rect">
            <a:avLst/>
          </a:prstGeom>
        </p:spPr>
      </p:pic>
      <p:pic>
        <p:nvPicPr>
          <p:cNvPr id="3" name="Picture 2" descr="Dai Nam [PPT] Template 05.png">
            <a:extLst>
              <a:ext uri="{FF2B5EF4-FFF2-40B4-BE49-F238E27FC236}">
                <a16:creationId xmlns:a16="http://schemas.microsoft.com/office/drawing/2014/main" id="{0D520A74-DFD6-F776-D72D-211B32720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2466589"/>
            <a:ext cx="21315363" cy="1010957"/>
          </a:xfrm>
          <a:prstGeom prst="rect">
            <a:avLst/>
          </a:prstGeom>
        </p:spPr>
      </p:pic>
      <p:sp>
        <p:nvSpPr>
          <p:cNvPr id="5" name="TextBox 4">
            <a:extLst>
              <a:ext uri="{FF2B5EF4-FFF2-40B4-BE49-F238E27FC236}">
                <a16:creationId xmlns:a16="http://schemas.microsoft.com/office/drawing/2014/main" id="{645CA5F1-0737-585A-F274-86E360ABA4E2}"/>
              </a:ext>
            </a:extLst>
          </p:cNvPr>
          <p:cNvSpPr txBox="1"/>
          <p:nvPr/>
        </p:nvSpPr>
        <p:spPr>
          <a:xfrm>
            <a:off x="3384032" y="3441280"/>
            <a:ext cx="12510573" cy="692497"/>
          </a:xfrm>
          <a:prstGeom prst="rect">
            <a:avLst/>
          </a:prstGeom>
          <a:noFill/>
        </p:spPr>
        <p:txBody>
          <a:bodyPr wrap="square" rtlCol="0">
            <a:spAutoFit/>
          </a:bodyPr>
          <a:lstStyle/>
          <a:p>
            <a:r>
              <a:rPr lang="en-US" b="1">
                <a:solidFill>
                  <a:srgbClr val="000090"/>
                </a:solidFill>
                <a:latin typeface="Arial"/>
                <a:cs typeface="Arial"/>
              </a:rPr>
              <a:t>1.1. Tổ chức máy tính là gì</a:t>
            </a:r>
            <a:endParaRPr lang="en-US" b="1" dirty="0">
              <a:solidFill>
                <a:srgbClr val="000090"/>
              </a:solidFill>
              <a:latin typeface="Arial"/>
              <a:cs typeface="Arial"/>
            </a:endParaRPr>
          </a:p>
        </p:txBody>
      </p:sp>
      <p:sp>
        <p:nvSpPr>
          <p:cNvPr id="6" name="TextBox 5">
            <a:extLst>
              <a:ext uri="{FF2B5EF4-FFF2-40B4-BE49-F238E27FC236}">
                <a16:creationId xmlns:a16="http://schemas.microsoft.com/office/drawing/2014/main" id="{029E7763-CDD8-894C-D5CE-2BD130E0CB9E}"/>
              </a:ext>
            </a:extLst>
          </p:cNvPr>
          <p:cNvSpPr txBox="1"/>
          <p:nvPr/>
        </p:nvSpPr>
        <p:spPr>
          <a:xfrm>
            <a:off x="3384030" y="4866906"/>
            <a:ext cx="12510573" cy="692497"/>
          </a:xfrm>
          <a:prstGeom prst="rect">
            <a:avLst/>
          </a:prstGeom>
          <a:noFill/>
        </p:spPr>
        <p:txBody>
          <a:bodyPr wrap="square" rtlCol="0">
            <a:spAutoFit/>
          </a:bodyPr>
          <a:lstStyle/>
          <a:p>
            <a:r>
              <a:rPr lang="en-US" b="1">
                <a:solidFill>
                  <a:srgbClr val="000090"/>
                </a:solidFill>
                <a:latin typeface="Arial"/>
                <a:cs typeface="Arial"/>
              </a:rPr>
              <a:t>1.2. Phân loại máy tính</a:t>
            </a:r>
            <a:endParaRPr lang="en-US" b="1" dirty="0">
              <a:solidFill>
                <a:srgbClr val="000090"/>
              </a:solidFill>
              <a:latin typeface="Arial"/>
              <a:cs typeface="Arial"/>
            </a:endParaRPr>
          </a:p>
        </p:txBody>
      </p:sp>
      <p:sp>
        <p:nvSpPr>
          <p:cNvPr id="7" name="TextBox 6">
            <a:extLst>
              <a:ext uri="{FF2B5EF4-FFF2-40B4-BE49-F238E27FC236}">
                <a16:creationId xmlns:a16="http://schemas.microsoft.com/office/drawing/2014/main" id="{8DF69071-3913-71CD-19A3-E182976E49FD}"/>
              </a:ext>
            </a:extLst>
          </p:cNvPr>
          <p:cNvSpPr txBox="1"/>
          <p:nvPr/>
        </p:nvSpPr>
        <p:spPr>
          <a:xfrm>
            <a:off x="3384031" y="6340628"/>
            <a:ext cx="12510573" cy="692497"/>
          </a:xfrm>
          <a:prstGeom prst="rect">
            <a:avLst/>
          </a:prstGeom>
          <a:noFill/>
        </p:spPr>
        <p:txBody>
          <a:bodyPr wrap="square" rtlCol="0">
            <a:spAutoFit/>
          </a:bodyPr>
          <a:lstStyle/>
          <a:p>
            <a:r>
              <a:rPr lang="en-US" b="1">
                <a:solidFill>
                  <a:srgbClr val="000090"/>
                </a:solidFill>
                <a:latin typeface="Arial"/>
                <a:cs typeface="Arial"/>
              </a:rPr>
              <a:t>1.3. Các thành phần cơ bản của máy tính</a:t>
            </a:r>
            <a:endParaRPr lang="en-US" b="1" dirty="0">
              <a:solidFill>
                <a:srgbClr val="000090"/>
              </a:solidFill>
              <a:latin typeface="Arial"/>
              <a:cs typeface="Arial"/>
            </a:endParaRPr>
          </a:p>
        </p:txBody>
      </p:sp>
      <p:sp>
        <p:nvSpPr>
          <p:cNvPr id="8" name="TextBox 7">
            <a:extLst>
              <a:ext uri="{FF2B5EF4-FFF2-40B4-BE49-F238E27FC236}">
                <a16:creationId xmlns:a16="http://schemas.microsoft.com/office/drawing/2014/main" id="{5E7E4C2C-3725-F9A5-5340-FD418F5E5FF3}"/>
              </a:ext>
            </a:extLst>
          </p:cNvPr>
          <p:cNvSpPr txBox="1"/>
          <p:nvPr/>
        </p:nvSpPr>
        <p:spPr>
          <a:xfrm>
            <a:off x="3384029" y="7642661"/>
            <a:ext cx="12510573" cy="692497"/>
          </a:xfrm>
          <a:prstGeom prst="rect">
            <a:avLst/>
          </a:prstGeom>
          <a:noFill/>
        </p:spPr>
        <p:txBody>
          <a:bodyPr wrap="square" rtlCol="0">
            <a:spAutoFit/>
          </a:bodyPr>
          <a:lstStyle/>
          <a:p>
            <a:r>
              <a:rPr lang="en-US" b="1">
                <a:solidFill>
                  <a:srgbClr val="000090"/>
                </a:solidFill>
                <a:latin typeface="Arial"/>
                <a:cs typeface="Arial"/>
              </a:rPr>
              <a:t>1.4. Mạng máy tính</a:t>
            </a:r>
            <a:endParaRPr lang="en-US" b="1" dirty="0">
              <a:solidFill>
                <a:srgbClr val="000090"/>
              </a:solidFill>
              <a:latin typeface="Arial"/>
              <a:cs typeface="Arial"/>
            </a:endParaRPr>
          </a:p>
        </p:txBody>
      </p:sp>
      <p:sp>
        <p:nvSpPr>
          <p:cNvPr id="12" name="TextBox 11">
            <a:extLst>
              <a:ext uri="{FF2B5EF4-FFF2-40B4-BE49-F238E27FC236}">
                <a16:creationId xmlns:a16="http://schemas.microsoft.com/office/drawing/2014/main" id="{BB6EDFB8-4188-7060-302A-255E12935175}"/>
              </a:ext>
            </a:extLst>
          </p:cNvPr>
          <p:cNvSpPr txBox="1"/>
          <p:nvPr/>
        </p:nvSpPr>
        <p:spPr>
          <a:xfrm>
            <a:off x="16462967" y="12699955"/>
            <a:ext cx="3544663" cy="438582"/>
          </a:xfrm>
          <a:prstGeom prst="rect">
            <a:avLst/>
          </a:prstGeom>
          <a:noFill/>
        </p:spPr>
        <p:txBody>
          <a:bodyPr wrap="square" rtlCol="0">
            <a:spAutoFit/>
          </a:bodyPr>
          <a:lstStyle/>
          <a:p>
            <a:pPr algn="r"/>
            <a:r>
              <a:rPr lang="en-US" sz="2250" dirty="0">
                <a:solidFill>
                  <a:schemeClr val="bg1"/>
                </a:solidFill>
                <a:latin typeface="Arial"/>
                <a:cs typeface="Arial"/>
              </a:rPr>
              <a:t>Slide: </a:t>
            </a:r>
            <a:r>
              <a:rPr lang="en-US" sz="2250" dirty="0" err="1">
                <a:solidFill>
                  <a:schemeClr val="bg1"/>
                </a:solidFill>
                <a:latin typeface="Arial"/>
                <a:cs typeface="Arial"/>
              </a:rPr>
              <a:t>số</a:t>
            </a:r>
            <a:r>
              <a:rPr lang="en-US" sz="2250" dirty="0">
                <a:solidFill>
                  <a:schemeClr val="bg1"/>
                </a:solidFill>
                <a:latin typeface="Arial"/>
                <a:cs typeface="Arial"/>
              </a:rPr>
              <a:t>….</a:t>
            </a:r>
          </a:p>
        </p:txBody>
      </p:sp>
    </p:spTree>
    <p:extLst>
      <p:ext uri="{BB962C8B-B14F-4D97-AF65-F5344CB8AC3E}">
        <p14:creationId xmlns:p14="http://schemas.microsoft.com/office/powerpoint/2010/main" val="331532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5D6678-8372-4624-A7CF-038636190999}"/>
              </a:ext>
            </a:extLst>
          </p:cNvPr>
          <p:cNvSpPr/>
          <p:nvPr/>
        </p:nvSpPr>
        <p:spPr>
          <a:xfrm>
            <a:off x="5102312" y="876226"/>
            <a:ext cx="12755415" cy="923330"/>
          </a:xfrm>
          <a:prstGeom prst="rect">
            <a:avLst/>
          </a:prstGeom>
        </p:spPr>
        <p:txBody>
          <a:bodyPr wrap="none">
            <a:spAutoFit/>
          </a:bodyPr>
          <a:lstStyle/>
          <a:p>
            <a:r>
              <a:rPr lang="en-US" sz="5400">
                <a:latin typeface="Times New Roman" panose="02020603050405020304" pitchFamily="18" charset="0"/>
                <a:ea typeface="Times New Roman" panose="02020603050405020304" pitchFamily="18" charset="0"/>
              </a:rPr>
              <a:t>Tổ chức máy tính dưới góc độ hệ thống xử lý</a:t>
            </a:r>
            <a:endParaRPr lang="en-US" sz="5400"/>
          </a:p>
        </p:txBody>
      </p:sp>
      <p:pic>
        <p:nvPicPr>
          <p:cNvPr id="3" name="Picture 2">
            <a:extLst>
              <a:ext uri="{FF2B5EF4-FFF2-40B4-BE49-F238E27FC236}">
                <a16:creationId xmlns:a16="http://schemas.microsoft.com/office/drawing/2014/main" id="{E98FD72E-40AE-4BA3-959B-6F60134C059B}"/>
              </a:ext>
            </a:extLst>
          </p:cNvPr>
          <p:cNvPicPr>
            <a:picLocks noChangeAspect="1"/>
          </p:cNvPicPr>
          <p:nvPr/>
        </p:nvPicPr>
        <p:blipFill rotWithShape="1">
          <a:blip r:embed="rId2"/>
          <a:srcRect l="21542" t="43124" r="17067" b="9840"/>
          <a:stretch/>
        </p:blipFill>
        <p:spPr>
          <a:xfrm>
            <a:off x="857754" y="2615622"/>
            <a:ext cx="19599854" cy="8091056"/>
          </a:xfrm>
          <a:prstGeom prst="rect">
            <a:avLst/>
          </a:prstGeom>
        </p:spPr>
      </p:pic>
    </p:spTree>
    <p:extLst>
      <p:ext uri="{BB962C8B-B14F-4D97-AF65-F5344CB8AC3E}">
        <p14:creationId xmlns:p14="http://schemas.microsoft.com/office/powerpoint/2010/main" val="512955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iới thiệu sơ đồ khối cấu trúc chung của máy tính">
            <a:extLst>
              <a:ext uri="{FF2B5EF4-FFF2-40B4-BE49-F238E27FC236}">
                <a16:creationId xmlns:a16="http://schemas.microsoft.com/office/drawing/2014/main" id="{E3DD2B82-C590-4D56-B269-3DD4CA549304}"/>
              </a:ext>
            </a:extLst>
          </p:cNvPr>
          <p:cNvPicPr/>
          <p:nvPr/>
        </p:nvPicPr>
        <p:blipFill>
          <a:blip r:embed="rId2"/>
          <a:srcRect/>
          <a:stretch>
            <a:fillRect/>
          </a:stretch>
        </p:blipFill>
        <p:spPr bwMode="auto">
          <a:xfrm>
            <a:off x="1299686" y="2845435"/>
            <a:ext cx="18988564" cy="8951692"/>
          </a:xfrm>
          <a:prstGeom prst="rect">
            <a:avLst/>
          </a:prstGeom>
          <a:noFill/>
          <a:ln w="9525">
            <a:noFill/>
            <a:miter lim="800000"/>
            <a:headEnd/>
            <a:tailEnd/>
          </a:ln>
        </p:spPr>
      </p:pic>
      <p:sp>
        <p:nvSpPr>
          <p:cNvPr id="3" name="Rectangle 2">
            <a:extLst>
              <a:ext uri="{FF2B5EF4-FFF2-40B4-BE49-F238E27FC236}">
                <a16:creationId xmlns:a16="http://schemas.microsoft.com/office/drawing/2014/main" id="{A74DA29E-59DC-4A58-B13B-B5823361DB5F}"/>
              </a:ext>
            </a:extLst>
          </p:cNvPr>
          <p:cNvSpPr/>
          <p:nvPr/>
        </p:nvSpPr>
        <p:spPr>
          <a:xfrm>
            <a:off x="4012304" y="1080752"/>
            <a:ext cx="13476766" cy="923330"/>
          </a:xfrm>
          <a:prstGeom prst="rect">
            <a:avLst/>
          </a:prstGeom>
        </p:spPr>
        <p:txBody>
          <a:bodyPr wrap="none">
            <a:spAutoFit/>
          </a:bodyPr>
          <a:lstStyle/>
          <a:p>
            <a:r>
              <a:rPr lang="en-US" sz="5400">
                <a:latin typeface="Times New Roman" panose="02020603050405020304" pitchFamily="18" charset="0"/>
                <a:ea typeface="Times New Roman" panose="02020603050405020304" pitchFamily="18" charset="0"/>
              </a:rPr>
              <a:t>Tổ chức máy tính dưới góc độ linh kiện, thiết bị</a:t>
            </a:r>
            <a:endParaRPr lang="en-US" sz="5400"/>
          </a:p>
        </p:txBody>
      </p:sp>
    </p:spTree>
    <p:extLst>
      <p:ext uri="{BB962C8B-B14F-4D97-AF65-F5344CB8AC3E}">
        <p14:creationId xmlns:p14="http://schemas.microsoft.com/office/powerpoint/2010/main" val="112100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30297"/>
            <a:ext cx="21315364" cy="1010957"/>
          </a:xfrm>
          <a:prstGeom prst="rect">
            <a:avLst/>
          </a:prstGeom>
        </p:spPr>
      </p:pic>
      <p:sp>
        <p:nvSpPr>
          <p:cNvPr id="20" name="TextBox 19"/>
          <p:cNvSpPr txBox="1"/>
          <p:nvPr/>
        </p:nvSpPr>
        <p:spPr>
          <a:xfrm>
            <a:off x="2904727" y="12547555"/>
            <a:ext cx="7240967" cy="492443"/>
          </a:xfrm>
          <a:prstGeom prst="rect">
            <a:avLst/>
          </a:prstGeom>
          <a:noFill/>
        </p:spPr>
        <p:txBody>
          <a:bodyPr wrap="square" rtlCol="0">
            <a:spAutoFit/>
          </a:bodyPr>
          <a:lstStyle/>
          <a:p>
            <a:r>
              <a:rPr lang="en-US" sz="2600" dirty="0">
                <a:solidFill>
                  <a:schemeClr val="bg1"/>
                </a:solidFill>
                <a:latin typeface="Arial"/>
                <a:cs typeface="Arial"/>
              </a:rPr>
              <a:t>TÊN NGƯỜI TRÌNH BÀY</a:t>
            </a:r>
          </a:p>
        </p:txBody>
      </p:sp>
      <p:sp>
        <p:nvSpPr>
          <p:cNvPr id="21" name="TextBox 20"/>
          <p:cNvSpPr txBox="1"/>
          <p:nvPr/>
        </p:nvSpPr>
        <p:spPr>
          <a:xfrm>
            <a:off x="16310567" y="12547555"/>
            <a:ext cx="3544663" cy="438582"/>
          </a:xfrm>
          <a:prstGeom prst="rect">
            <a:avLst/>
          </a:prstGeom>
          <a:noFill/>
        </p:spPr>
        <p:txBody>
          <a:bodyPr wrap="square" rtlCol="0">
            <a:spAutoFit/>
          </a:bodyPr>
          <a:lstStyle/>
          <a:p>
            <a:pPr algn="r"/>
            <a:r>
              <a:rPr lang="en-US" sz="2250" dirty="0">
                <a:solidFill>
                  <a:schemeClr val="bg1"/>
                </a:solidFill>
                <a:latin typeface="Arial"/>
                <a:cs typeface="Arial"/>
              </a:rPr>
              <a:t>Slide: </a:t>
            </a:r>
            <a:r>
              <a:rPr lang="en-US" sz="2250" dirty="0" err="1">
                <a:solidFill>
                  <a:schemeClr val="bg1"/>
                </a:solidFill>
                <a:latin typeface="Arial"/>
                <a:cs typeface="Arial"/>
              </a:rPr>
              <a:t>số</a:t>
            </a:r>
            <a:r>
              <a:rPr lang="en-US" sz="2250" dirty="0">
                <a:solidFill>
                  <a:schemeClr val="bg1"/>
                </a:solidFill>
                <a:latin typeface="Arial"/>
                <a:cs typeface="Arial"/>
              </a:rPr>
              <a:t>….</a:t>
            </a:r>
          </a:p>
        </p:txBody>
      </p:sp>
      <p:sp>
        <p:nvSpPr>
          <p:cNvPr id="22" name="TextBox 21"/>
          <p:cNvSpPr txBox="1"/>
          <p:nvPr/>
        </p:nvSpPr>
        <p:spPr>
          <a:xfrm>
            <a:off x="3698356" y="614583"/>
            <a:ext cx="13619825" cy="1231106"/>
          </a:xfrm>
          <a:prstGeom prst="rect">
            <a:avLst/>
          </a:prstGeom>
          <a:noFill/>
        </p:spPr>
        <p:txBody>
          <a:bodyPr wrap="square" rtlCol="0">
            <a:spAutoFit/>
          </a:bodyPr>
          <a:lstStyle/>
          <a:p>
            <a:r>
              <a:rPr lang="en-US" sz="5000" b="1">
                <a:solidFill>
                  <a:srgbClr val="FF6600"/>
                </a:solidFill>
                <a:latin typeface="Arial"/>
                <a:cs typeface="Arial"/>
              </a:rPr>
              <a:t>1.1. Tổ chức máy tính</a:t>
            </a:r>
            <a:endParaRPr lang="en-US" sz="5000" b="1" dirty="0">
              <a:solidFill>
                <a:srgbClr val="FF6600"/>
              </a:solidFill>
              <a:latin typeface="Arial"/>
              <a:cs typeface="Arial"/>
            </a:endParaRPr>
          </a:p>
          <a:p>
            <a:endParaRPr lang="en-US" sz="2400" dirty="0">
              <a:solidFill>
                <a:srgbClr val="000090"/>
              </a:solidFill>
              <a:latin typeface="Arial"/>
              <a:cs typeface="Arial"/>
            </a:endParaRPr>
          </a:p>
        </p:txBody>
      </p:sp>
      <p:pic>
        <p:nvPicPr>
          <p:cNvPr id="25" name="Picture 24" descr="Dai Nam [PPT] Template 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845" y="1585221"/>
            <a:ext cx="11253216" cy="33528"/>
          </a:xfrm>
          <a:prstGeom prst="rect">
            <a:avLst/>
          </a:prstGeom>
        </p:spPr>
      </p:pic>
      <p:sp>
        <p:nvSpPr>
          <p:cNvPr id="6" name="TextBox 5">
            <a:extLst>
              <a:ext uri="{FF2B5EF4-FFF2-40B4-BE49-F238E27FC236}">
                <a16:creationId xmlns:a16="http://schemas.microsoft.com/office/drawing/2014/main" id="{F59951B3-35F4-4F43-8413-397CC93966D5}"/>
              </a:ext>
            </a:extLst>
          </p:cNvPr>
          <p:cNvSpPr txBox="1"/>
          <p:nvPr/>
        </p:nvSpPr>
        <p:spPr>
          <a:xfrm>
            <a:off x="2501845" y="2868203"/>
            <a:ext cx="17710837" cy="830997"/>
          </a:xfrm>
          <a:prstGeom prst="rect">
            <a:avLst/>
          </a:prstGeom>
          <a:noFill/>
        </p:spPr>
        <p:txBody>
          <a:bodyPr wrap="square" rtlCol="0">
            <a:spAutoFit/>
          </a:bodyPr>
          <a:lstStyle/>
          <a:p>
            <a:r>
              <a:rPr lang="en-US" sz="4800" b="1">
                <a:solidFill>
                  <a:srgbClr val="FF0000"/>
                </a:solidFill>
                <a:highlight>
                  <a:srgbClr val="FFFF00"/>
                </a:highlight>
              </a:rPr>
              <a:t>Là những chương trình đ</a:t>
            </a:r>
            <a:r>
              <a:rPr lang="vi-VN" sz="4800" b="1">
                <a:solidFill>
                  <a:srgbClr val="FF0000"/>
                </a:solidFill>
                <a:highlight>
                  <a:srgbClr val="FFFF00"/>
                </a:highlight>
              </a:rPr>
              <a:t>ư</a:t>
            </a:r>
            <a:r>
              <a:rPr lang="en-US" sz="4800" b="1">
                <a:solidFill>
                  <a:srgbClr val="FF0000"/>
                </a:solidFill>
                <a:highlight>
                  <a:srgbClr val="FFFF00"/>
                </a:highlight>
              </a:rPr>
              <a:t>ợc viết ra để chạy trên hệ thống máy tính</a:t>
            </a:r>
          </a:p>
        </p:txBody>
      </p:sp>
      <p:sp>
        <p:nvSpPr>
          <p:cNvPr id="3" name="TextBox 2">
            <a:extLst>
              <a:ext uri="{FF2B5EF4-FFF2-40B4-BE49-F238E27FC236}">
                <a16:creationId xmlns:a16="http://schemas.microsoft.com/office/drawing/2014/main" id="{D2732C49-1D2D-4219-82F3-3B16DF8DD477}"/>
              </a:ext>
            </a:extLst>
          </p:cNvPr>
          <p:cNvSpPr txBox="1"/>
          <p:nvPr/>
        </p:nvSpPr>
        <p:spPr>
          <a:xfrm>
            <a:off x="679996" y="4144798"/>
            <a:ext cx="7965239" cy="7478970"/>
          </a:xfrm>
          <a:prstGeom prst="rect">
            <a:avLst/>
          </a:prstGeom>
          <a:noFill/>
        </p:spPr>
        <p:txBody>
          <a:bodyPr wrap="square" rtlCol="0">
            <a:spAutoFit/>
          </a:bodyPr>
          <a:lstStyle/>
          <a:p>
            <a:pPr algn="just"/>
            <a:r>
              <a:rPr lang="en-US" sz="4800" i="1">
                <a:latin typeface="Times New Roman" panose="02020603050405020304" pitchFamily="18" charset="0"/>
                <a:cs typeface="Times New Roman" panose="02020603050405020304" pitchFamily="18" charset="0"/>
              </a:rPr>
              <a:t>Ch</a:t>
            </a:r>
            <a:r>
              <a:rPr lang="vi-VN" sz="4800" i="1">
                <a:latin typeface="Times New Roman" panose="02020603050405020304" pitchFamily="18" charset="0"/>
                <a:cs typeface="Times New Roman" panose="02020603050405020304" pitchFamily="18" charset="0"/>
              </a:rPr>
              <a:t>ư</a:t>
            </a:r>
            <a:r>
              <a:rPr lang="en-US" sz="4800" i="1">
                <a:latin typeface="Times New Roman" panose="02020603050405020304" pitchFamily="18" charset="0"/>
                <a:cs typeface="Times New Roman" panose="02020603050405020304" pitchFamily="18" charset="0"/>
              </a:rPr>
              <a:t>ơng trình là những </a:t>
            </a:r>
            <a:r>
              <a:rPr lang="vi-VN" sz="4800" i="1">
                <a:latin typeface="Times New Roman" panose="02020603050405020304" pitchFamily="18" charset="0"/>
                <a:cs typeface="Times New Roman" panose="02020603050405020304" pitchFamily="18" charset="0"/>
              </a:rPr>
              <a:t>Là một tập hợp gồm nhiều câu lệnh hay chỉ thị (Instruction) viết bằng một hoặc nhiều ngôn ngữ lập trình. Chúng được sắp xếp theo một trình tự xác định, dữ liệu hay tài liệu liên quan để phục vụ cho mục đích thực hiện một số chức năng, nhiệm vụ giải quyết các vấn đề nào đó</a:t>
            </a:r>
            <a:endParaRPr lang="en-US" sz="4800" i="1">
              <a:latin typeface="Times New Roman" panose="02020603050405020304" pitchFamily="18" charset="0"/>
              <a:cs typeface="Times New Roman" panose="02020603050405020304" pitchFamily="18" charset="0"/>
            </a:endParaRPr>
          </a:p>
        </p:txBody>
      </p:sp>
      <p:pic>
        <p:nvPicPr>
          <p:cNvPr id="5122" name="Picture 2" descr="Phần mềm máy tính là gì? Tổng hợp toàn bộ kiến thức cơ bản">
            <a:extLst>
              <a:ext uri="{FF2B5EF4-FFF2-40B4-BE49-F238E27FC236}">
                <a16:creationId xmlns:a16="http://schemas.microsoft.com/office/drawing/2014/main" id="{BBD1AE39-AB3A-4746-92B1-25EF10975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6845" y="4266064"/>
            <a:ext cx="11816227" cy="71453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90236BD-D940-4260-B70D-BF52A02A045B}"/>
              </a:ext>
            </a:extLst>
          </p:cNvPr>
          <p:cNvSpPr txBox="1"/>
          <p:nvPr/>
        </p:nvSpPr>
        <p:spPr>
          <a:xfrm>
            <a:off x="2501845" y="1744860"/>
            <a:ext cx="18516600" cy="1015663"/>
          </a:xfrm>
          <a:prstGeom prst="rect">
            <a:avLst/>
          </a:prstGeom>
          <a:noFill/>
        </p:spPr>
        <p:txBody>
          <a:bodyPr wrap="square" rtlCol="0">
            <a:spAutoFit/>
          </a:bodyPr>
          <a:lstStyle/>
          <a:p>
            <a:r>
              <a:rPr lang="en-US" sz="6000"/>
              <a:t>1.1.2. Phần mềm máy tính</a:t>
            </a:r>
          </a:p>
        </p:txBody>
      </p:sp>
    </p:spTree>
    <p:extLst>
      <p:ext uri="{BB962C8B-B14F-4D97-AF65-F5344CB8AC3E}">
        <p14:creationId xmlns:p14="http://schemas.microsoft.com/office/powerpoint/2010/main" val="2942880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BDA1FC-57E8-48D9-A956-D0B36B8891D4}"/>
              </a:ext>
            </a:extLst>
          </p:cNvPr>
          <p:cNvSpPr/>
          <p:nvPr/>
        </p:nvSpPr>
        <p:spPr>
          <a:xfrm>
            <a:off x="6637724" y="1194036"/>
            <a:ext cx="9589485" cy="240065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5000" b="1">
                <a:ln/>
                <a:solidFill>
                  <a:schemeClr val="accent4"/>
                </a:solidFill>
              </a:rPr>
              <a:t>PHẦN MỀM</a:t>
            </a:r>
          </a:p>
        </p:txBody>
      </p:sp>
      <p:sp>
        <p:nvSpPr>
          <p:cNvPr id="3" name="Rectangle 2">
            <a:extLst>
              <a:ext uri="{FF2B5EF4-FFF2-40B4-BE49-F238E27FC236}">
                <a16:creationId xmlns:a16="http://schemas.microsoft.com/office/drawing/2014/main" id="{5B894607-5129-4213-A530-B4ECD09B4D82}"/>
              </a:ext>
            </a:extLst>
          </p:cNvPr>
          <p:cNvSpPr/>
          <p:nvPr/>
        </p:nvSpPr>
        <p:spPr>
          <a:xfrm>
            <a:off x="6301093" y="9727607"/>
            <a:ext cx="10262746" cy="240065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5000" b="1">
                <a:ln/>
                <a:solidFill>
                  <a:schemeClr val="accent3"/>
                </a:solidFill>
              </a:rPr>
              <a:t>PHẦN CỨNG</a:t>
            </a:r>
          </a:p>
        </p:txBody>
      </p:sp>
      <p:sp>
        <p:nvSpPr>
          <p:cNvPr id="4" name="Arrow: Striped Right 3">
            <a:extLst>
              <a:ext uri="{FF2B5EF4-FFF2-40B4-BE49-F238E27FC236}">
                <a16:creationId xmlns:a16="http://schemas.microsoft.com/office/drawing/2014/main" id="{75AA4DEC-BDDF-45EC-9CCE-DF4939F2C061}"/>
              </a:ext>
            </a:extLst>
          </p:cNvPr>
          <p:cNvSpPr/>
          <p:nvPr/>
        </p:nvSpPr>
        <p:spPr>
          <a:xfrm rot="5400000">
            <a:off x="8245509" y="4528414"/>
            <a:ext cx="6373912" cy="4506471"/>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0CD8CEE-442A-4594-966D-7494DC7E37F0}"/>
              </a:ext>
            </a:extLst>
          </p:cNvPr>
          <p:cNvSpPr/>
          <p:nvPr/>
        </p:nvSpPr>
        <p:spPr>
          <a:xfrm>
            <a:off x="1369026" y="4465468"/>
            <a:ext cx="8751114" cy="2400657"/>
          </a:xfrm>
          <a:prstGeom prst="rect">
            <a:avLst/>
          </a:prstGeom>
          <a:noFill/>
        </p:spPr>
        <p:txBody>
          <a:bodyPr wrap="none" lIns="91440" tIns="45720" rIns="91440" bIns="45720">
            <a:spAutoFit/>
          </a:bodyPr>
          <a:lstStyle/>
          <a:p>
            <a:pPr algn="ctr"/>
            <a:r>
              <a:rPr lang="en-US" sz="15000" b="1">
                <a:ln w="22225">
                  <a:solidFill>
                    <a:schemeClr val="accent2"/>
                  </a:solidFill>
                  <a:prstDash val="solid"/>
                </a:ln>
                <a:solidFill>
                  <a:schemeClr val="accent2">
                    <a:lumMod val="40000"/>
                    <a:lumOff val="60000"/>
                  </a:schemeClr>
                </a:solidFill>
              </a:rPr>
              <a:t>Điều khiển</a:t>
            </a:r>
          </a:p>
        </p:txBody>
      </p:sp>
      <p:pic>
        <p:nvPicPr>
          <p:cNvPr id="6146" name="Picture 2" descr="Giải mã khả năng ghi nhớ của con người - Genesolutions">
            <a:extLst>
              <a:ext uri="{FF2B5EF4-FFF2-40B4-BE49-F238E27FC236}">
                <a16:creationId xmlns:a16="http://schemas.microsoft.com/office/drawing/2014/main" id="{1ED3B4D2-97F2-4D6A-9391-B780F1C22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8276" y="4631777"/>
            <a:ext cx="7953215" cy="446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38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93DE49-C972-436C-BC0A-669739ABCE47}"/>
              </a:ext>
            </a:extLst>
          </p:cNvPr>
          <p:cNvSpPr txBox="1"/>
          <p:nvPr/>
        </p:nvSpPr>
        <p:spPr>
          <a:xfrm>
            <a:off x="6068291" y="878047"/>
            <a:ext cx="14436437" cy="1323439"/>
          </a:xfrm>
          <a:prstGeom prst="rect">
            <a:avLst/>
          </a:prstGeom>
          <a:noFill/>
        </p:spPr>
        <p:txBody>
          <a:bodyPr wrap="square" rtlCol="0">
            <a:spAutoFit/>
          </a:bodyPr>
          <a:lstStyle/>
          <a:p>
            <a:r>
              <a:rPr lang="en-US" sz="8000"/>
              <a:t>Phân loại phần mềm</a:t>
            </a:r>
          </a:p>
        </p:txBody>
      </p:sp>
      <p:sp>
        <p:nvSpPr>
          <p:cNvPr id="3" name="TextBox 2">
            <a:extLst>
              <a:ext uri="{FF2B5EF4-FFF2-40B4-BE49-F238E27FC236}">
                <a16:creationId xmlns:a16="http://schemas.microsoft.com/office/drawing/2014/main" id="{9149DA24-7FF4-40A4-BC9D-572430E5F1D2}"/>
              </a:ext>
            </a:extLst>
          </p:cNvPr>
          <p:cNvSpPr txBox="1"/>
          <p:nvPr/>
        </p:nvSpPr>
        <p:spPr>
          <a:xfrm>
            <a:off x="585426" y="2549236"/>
            <a:ext cx="20144509" cy="9233297"/>
          </a:xfrm>
          <a:prstGeom prst="rect">
            <a:avLst/>
          </a:prstGeom>
          <a:noFill/>
        </p:spPr>
        <p:txBody>
          <a:bodyPr wrap="square" rtlCol="0">
            <a:spAutoFit/>
          </a:bodyPr>
          <a:lstStyle/>
          <a:p>
            <a:r>
              <a:rPr lang="en-US" sz="5400" b="1">
                <a:latin typeface="Times New Roman" panose="02020603050405020304" pitchFamily="18" charset="0"/>
                <a:cs typeface="Times New Roman" panose="02020603050405020304" pitchFamily="18" charset="0"/>
              </a:rPr>
              <a:t>a. Phân loại theo chức năng:</a:t>
            </a:r>
          </a:p>
          <a:p>
            <a:pPr algn="just"/>
            <a:r>
              <a:rPr lang="en-US" sz="5400">
                <a:latin typeface="Times New Roman" panose="02020603050405020304" pitchFamily="18" charset="0"/>
                <a:cs typeface="Times New Roman" panose="02020603050405020304" pitchFamily="18" charset="0"/>
              </a:rPr>
              <a:t>	- Phần mềm hệ thống: Có chức năng điều hành hệ thống phần cứng, điều khiển thực thi cho các ứng dụng, giám sát và khắc phục lỗi hệ thống, bảo mật, an toàn dữ liệu (Ví dụ nh</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 hệ điều hành, các ch</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ơng trình điều khiển phần cứng, ch</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ơng trình kiểm tra lỗi, diệt virus…)</a:t>
            </a:r>
          </a:p>
          <a:p>
            <a:r>
              <a:rPr lang="en-US" sz="5400">
                <a:latin typeface="Times New Roman" panose="02020603050405020304" pitchFamily="18" charset="0"/>
                <a:cs typeface="Times New Roman" panose="02020603050405020304" pitchFamily="18" charset="0"/>
              </a:rPr>
              <a:t>	- Phần mềm ứng dụng: Phục vụ nhu cầu khai thác, sử dụng máy tính của ng</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ời dung (Ví dụ nh</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 Office, font chữ, xử lý đồ họa, giải trí…)</a:t>
            </a:r>
          </a:p>
          <a:p>
            <a:r>
              <a:rPr lang="en-US" sz="5400">
                <a:latin typeface="Times New Roman" panose="02020603050405020304" pitchFamily="18" charset="0"/>
                <a:cs typeface="Times New Roman" panose="02020603050405020304" pitchFamily="18" charset="0"/>
              </a:rPr>
              <a:t>	- Phần mềm lập trình và biên dịch: Thực hiện công việc lập trình, xây dựng các ứng dụng dung phần mềm (Python; C++, JAVA…)</a:t>
            </a:r>
          </a:p>
          <a:p>
            <a:r>
              <a:rPr lang="en-US" sz="5400">
                <a:latin typeface="Times New Roman" panose="02020603050405020304" pitchFamily="18" charset="0"/>
                <a:cs typeface="Times New Roman" panose="02020603050405020304" pitchFamily="18" charset="0"/>
              </a:rPr>
              <a:t>	- Phần mềm độc hại: Các mã độc có thể gây hại hoặc đánh cắp thông tin của ng</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ời dung. Đây có thể là các ch</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ơng trình gián điệp hoặc virus.</a:t>
            </a:r>
          </a:p>
        </p:txBody>
      </p:sp>
    </p:spTree>
    <p:extLst>
      <p:ext uri="{BB962C8B-B14F-4D97-AF65-F5344CB8AC3E}">
        <p14:creationId xmlns:p14="http://schemas.microsoft.com/office/powerpoint/2010/main" val="1924289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93DE49-C972-436C-BC0A-669739ABCE47}"/>
              </a:ext>
            </a:extLst>
          </p:cNvPr>
          <p:cNvSpPr txBox="1"/>
          <p:nvPr/>
        </p:nvSpPr>
        <p:spPr>
          <a:xfrm>
            <a:off x="6068291" y="878047"/>
            <a:ext cx="14436437" cy="1323439"/>
          </a:xfrm>
          <a:prstGeom prst="rect">
            <a:avLst/>
          </a:prstGeom>
          <a:noFill/>
        </p:spPr>
        <p:txBody>
          <a:bodyPr wrap="square" rtlCol="0">
            <a:spAutoFit/>
          </a:bodyPr>
          <a:lstStyle/>
          <a:p>
            <a:r>
              <a:rPr lang="en-US" sz="8000"/>
              <a:t>Phân loại phần mềm</a:t>
            </a:r>
          </a:p>
        </p:txBody>
      </p:sp>
      <p:sp>
        <p:nvSpPr>
          <p:cNvPr id="3" name="TextBox 2">
            <a:extLst>
              <a:ext uri="{FF2B5EF4-FFF2-40B4-BE49-F238E27FC236}">
                <a16:creationId xmlns:a16="http://schemas.microsoft.com/office/drawing/2014/main" id="{9149DA24-7FF4-40A4-BC9D-572430E5F1D2}"/>
              </a:ext>
            </a:extLst>
          </p:cNvPr>
          <p:cNvSpPr txBox="1"/>
          <p:nvPr/>
        </p:nvSpPr>
        <p:spPr>
          <a:xfrm>
            <a:off x="585426" y="2549236"/>
            <a:ext cx="20144509" cy="4247317"/>
          </a:xfrm>
          <a:prstGeom prst="rect">
            <a:avLst/>
          </a:prstGeom>
          <a:noFill/>
        </p:spPr>
        <p:txBody>
          <a:bodyPr wrap="square" rtlCol="0">
            <a:spAutoFit/>
          </a:bodyPr>
          <a:lstStyle/>
          <a:p>
            <a:r>
              <a:rPr lang="en-US" sz="5400" b="1">
                <a:latin typeface="Times New Roman" panose="02020603050405020304" pitchFamily="18" charset="0"/>
                <a:cs typeface="Times New Roman" panose="02020603050405020304" pitchFamily="18" charset="0"/>
              </a:rPr>
              <a:t>b. Phân loại theo khả năng can thiệp đến mã nguồn:</a:t>
            </a:r>
          </a:p>
          <a:p>
            <a:pPr algn="just"/>
            <a:r>
              <a:rPr lang="en-US" sz="5400">
                <a:latin typeface="Times New Roman" panose="02020603050405020304" pitchFamily="18" charset="0"/>
                <a:cs typeface="Times New Roman" panose="02020603050405020304" pitchFamily="18" charset="0"/>
              </a:rPr>
              <a:t>	- Phần mềm mã nguồn đóng: Mã nguồn đ</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ợc bảo mật, bản quyền thuộc về ng</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ời tạo ra hoặc nhà sản xuất.</a:t>
            </a:r>
          </a:p>
          <a:p>
            <a:r>
              <a:rPr lang="en-US" sz="5400">
                <a:latin typeface="Times New Roman" panose="02020603050405020304" pitchFamily="18" charset="0"/>
                <a:cs typeface="Times New Roman" panose="02020603050405020304" pitchFamily="18" charset="0"/>
              </a:rPr>
              <a:t>	- Phần mềm mã nguồn mở: Mã nguồn đ</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ợc công khai và mọi ng</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ời đều có quyền sử dụng.</a:t>
            </a:r>
          </a:p>
        </p:txBody>
      </p:sp>
      <p:sp>
        <p:nvSpPr>
          <p:cNvPr id="4" name="TextBox 3">
            <a:extLst>
              <a:ext uri="{FF2B5EF4-FFF2-40B4-BE49-F238E27FC236}">
                <a16:creationId xmlns:a16="http://schemas.microsoft.com/office/drawing/2014/main" id="{15FC83AE-FCB0-4FE6-BD29-DF0D423FF778}"/>
              </a:ext>
            </a:extLst>
          </p:cNvPr>
          <p:cNvSpPr txBox="1"/>
          <p:nvPr/>
        </p:nvSpPr>
        <p:spPr>
          <a:xfrm>
            <a:off x="585426" y="7172012"/>
            <a:ext cx="20144509" cy="2585323"/>
          </a:xfrm>
          <a:prstGeom prst="rect">
            <a:avLst/>
          </a:prstGeom>
          <a:noFill/>
        </p:spPr>
        <p:txBody>
          <a:bodyPr wrap="square" rtlCol="0">
            <a:spAutoFit/>
          </a:bodyPr>
          <a:lstStyle/>
          <a:p>
            <a:r>
              <a:rPr lang="en-US" sz="5400" b="1">
                <a:latin typeface="Times New Roman" panose="02020603050405020304" pitchFamily="18" charset="0"/>
                <a:cs typeface="Times New Roman" panose="02020603050405020304" pitchFamily="18" charset="0"/>
              </a:rPr>
              <a:t>c. Phân loại theo trả phí:</a:t>
            </a:r>
          </a:p>
          <a:p>
            <a:pPr algn="just"/>
            <a:r>
              <a:rPr lang="en-US" sz="5400">
                <a:latin typeface="Times New Roman" panose="02020603050405020304" pitchFamily="18" charset="0"/>
                <a:cs typeface="Times New Roman" panose="02020603050405020304" pitchFamily="18" charset="0"/>
              </a:rPr>
              <a:t>	- Phần mềm th</a:t>
            </a:r>
            <a:r>
              <a:rPr lang="vi-VN" sz="5400">
                <a:latin typeface="Times New Roman" panose="02020603050405020304" pitchFamily="18" charset="0"/>
                <a:cs typeface="Times New Roman" panose="02020603050405020304" pitchFamily="18" charset="0"/>
              </a:rPr>
              <a:t>ư</a:t>
            </a:r>
            <a:r>
              <a:rPr lang="en-US" sz="5400">
                <a:latin typeface="Times New Roman" panose="02020603050405020304" pitchFamily="18" charset="0"/>
                <a:cs typeface="Times New Roman" panose="02020603050405020304" pitchFamily="18" charset="0"/>
              </a:rPr>
              <a:t>ơng mại: Phải chi trả kinh phí để mua hoặc thuê</a:t>
            </a:r>
          </a:p>
          <a:p>
            <a:r>
              <a:rPr lang="en-US" sz="5400">
                <a:latin typeface="Times New Roman" panose="02020603050405020304" pitchFamily="18" charset="0"/>
                <a:cs typeface="Times New Roman" panose="02020603050405020304" pitchFamily="18" charset="0"/>
              </a:rPr>
              <a:t>	- Phần mềm miễn phí: Không phải trả phí</a:t>
            </a:r>
          </a:p>
        </p:txBody>
      </p:sp>
    </p:spTree>
    <p:extLst>
      <p:ext uri="{BB962C8B-B14F-4D97-AF65-F5344CB8AC3E}">
        <p14:creationId xmlns:p14="http://schemas.microsoft.com/office/powerpoint/2010/main" val="3113585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8E2BB2-B695-43C1-9AB2-B5926CE6C553}"/>
              </a:ext>
            </a:extLst>
          </p:cNvPr>
          <p:cNvSpPr/>
          <p:nvPr/>
        </p:nvSpPr>
        <p:spPr>
          <a:xfrm>
            <a:off x="6816724" y="1807741"/>
            <a:ext cx="7681911" cy="1569660"/>
          </a:xfrm>
          <a:prstGeom prst="rect">
            <a:avLst/>
          </a:prstGeom>
          <a:noFill/>
        </p:spPr>
        <p:txBody>
          <a:bodyPr wrap="none" lIns="91440" tIns="45720" rIns="91440" bIns="45720">
            <a:spAutoFit/>
          </a:bodyPr>
          <a:lstStyle/>
          <a:p>
            <a:pPr algn="ctr"/>
            <a:r>
              <a:rPr lang="en-US" sz="9600" b="0" cap="none" spc="0">
                <a:ln w="0"/>
                <a:solidFill>
                  <a:schemeClr val="tx1"/>
                </a:solidFill>
                <a:effectLst>
                  <a:outerShdw blurRad="38100" dist="19050" dir="2700000" algn="tl" rotWithShape="0">
                    <a:schemeClr val="dk1">
                      <a:alpha val="40000"/>
                    </a:schemeClr>
                  </a:outerShdw>
                </a:effectLst>
              </a:rPr>
              <a:t>Ng</a:t>
            </a:r>
            <a:r>
              <a:rPr lang="vi-VN" sz="9600" b="0" cap="none" spc="0">
                <a:ln w="0"/>
                <a:solidFill>
                  <a:schemeClr val="tx1"/>
                </a:solidFill>
                <a:effectLst>
                  <a:outerShdw blurRad="38100" dist="19050" dir="2700000" algn="tl" rotWithShape="0">
                    <a:schemeClr val="dk1">
                      <a:alpha val="40000"/>
                    </a:schemeClr>
                  </a:outerShdw>
                </a:effectLst>
              </a:rPr>
              <a:t>ư</a:t>
            </a:r>
            <a:r>
              <a:rPr lang="en-US" sz="9600">
                <a:ln w="0"/>
                <a:effectLst>
                  <a:outerShdw blurRad="38100" dist="19050" dir="2700000" algn="tl" rotWithShape="0">
                    <a:schemeClr val="dk1">
                      <a:alpha val="40000"/>
                    </a:schemeClr>
                  </a:outerShdw>
                </a:effectLst>
              </a:rPr>
              <a:t>ời sử dụng</a:t>
            </a:r>
            <a:endParaRPr lang="en-US" sz="9600" b="0" cap="none" spc="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00F9894D-425D-4362-9FE6-9B6ACC7CADDF}"/>
              </a:ext>
            </a:extLst>
          </p:cNvPr>
          <p:cNvSpPr/>
          <p:nvPr/>
        </p:nvSpPr>
        <p:spPr>
          <a:xfrm>
            <a:off x="6223617" y="5076100"/>
            <a:ext cx="8868133" cy="1323439"/>
          </a:xfrm>
          <a:prstGeom prst="rect">
            <a:avLst/>
          </a:prstGeom>
          <a:noFill/>
        </p:spPr>
        <p:txBody>
          <a:bodyPr wrap="none" lIns="91440" tIns="45720" rIns="91440" bIns="45720">
            <a:spAutoFit/>
          </a:bodyPr>
          <a:lstStyle/>
          <a:p>
            <a:pPr algn="ctr"/>
            <a:r>
              <a:rPr lang="en-US" sz="8000">
                <a:ln w="0"/>
                <a:effectLst>
                  <a:outerShdw blurRad="38100" dist="19050" dir="2700000" algn="tl" rotWithShape="0">
                    <a:schemeClr val="dk1">
                      <a:alpha val="40000"/>
                    </a:schemeClr>
                  </a:outerShdw>
                </a:effectLst>
              </a:rPr>
              <a:t>Phần mềm ứng dụng</a:t>
            </a:r>
            <a:endParaRPr lang="en-US" sz="8000" b="0" cap="none" spc="0">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2E833489-EE1A-4001-A90F-98477F5941E5}"/>
              </a:ext>
            </a:extLst>
          </p:cNvPr>
          <p:cNvSpPr/>
          <p:nvPr/>
        </p:nvSpPr>
        <p:spPr>
          <a:xfrm>
            <a:off x="7150951" y="8098238"/>
            <a:ext cx="7013458" cy="156966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9600" b="1">
                <a:ln/>
                <a:solidFill>
                  <a:schemeClr val="accent4"/>
                </a:solidFill>
              </a:rPr>
              <a:t>Hệ điều hành</a:t>
            </a:r>
          </a:p>
        </p:txBody>
      </p:sp>
      <p:sp>
        <p:nvSpPr>
          <p:cNvPr id="5" name="Rectangle 4">
            <a:extLst>
              <a:ext uri="{FF2B5EF4-FFF2-40B4-BE49-F238E27FC236}">
                <a16:creationId xmlns:a16="http://schemas.microsoft.com/office/drawing/2014/main" id="{DCD63BD9-169B-41F4-990A-89DB05DC2981}"/>
              </a:ext>
            </a:extLst>
          </p:cNvPr>
          <p:cNvSpPr/>
          <p:nvPr/>
        </p:nvSpPr>
        <p:spPr>
          <a:xfrm>
            <a:off x="5466901" y="10601032"/>
            <a:ext cx="10381560" cy="1569660"/>
          </a:xfrm>
          <a:prstGeom prst="rect">
            <a:avLst/>
          </a:prstGeom>
          <a:noFill/>
        </p:spPr>
        <p:txBody>
          <a:bodyPr wrap="none" lIns="91440" tIns="45720" rIns="91440" bIns="45720">
            <a:spAutoFit/>
          </a:bodyPr>
          <a:lstStyle/>
          <a:p>
            <a:pPr algn="ctr"/>
            <a:r>
              <a:rPr lang="en-US" sz="9600" b="1">
                <a:ln w="22225">
                  <a:solidFill>
                    <a:schemeClr val="accent2"/>
                  </a:solidFill>
                  <a:prstDash val="solid"/>
                </a:ln>
                <a:solidFill>
                  <a:schemeClr val="accent2">
                    <a:lumMod val="40000"/>
                    <a:lumOff val="60000"/>
                  </a:schemeClr>
                </a:solidFill>
              </a:rPr>
              <a:t>Phần cứng máy tính</a:t>
            </a:r>
          </a:p>
        </p:txBody>
      </p:sp>
      <p:sp>
        <p:nvSpPr>
          <p:cNvPr id="6" name="Arrow: Left 5">
            <a:extLst>
              <a:ext uri="{FF2B5EF4-FFF2-40B4-BE49-F238E27FC236}">
                <a16:creationId xmlns:a16="http://schemas.microsoft.com/office/drawing/2014/main" id="{B0D11486-924D-43B7-A2B8-9B240CBB5790}"/>
              </a:ext>
            </a:extLst>
          </p:cNvPr>
          <p:cNvSpPr/>
          <p:nvPr/>
        </p:nvSpPr>
        <p:spPr>
          <a:xfrm rot="16200000">
            <a:off x="9618588" y="3648815"/>
            <a:ext cx="2078182" cy="132343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15F55A61-2E8F-473B-AD70-6DE1E5A82459}"/>
              </a:ext>
            </a:extLst>
          </p:cNvPr>
          <p:cNvSpPr/>
          <p:nvPr/>
        </p:nvSpPr>
        <p:spPr>
          <a:xfrm rot="16200000">
            <a:off x="9674008" y="6687840"/>
            <a:ext cx="2078182" cy="132343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CAE3D854-74C2-4CDD-A8A9-36C8F19D038F}"/>
              </a:ext>
            </a:extLst>
          </p:cNvPr>
          <p:cNvSpPr/>
          <p:nvPr/>
        </p:nvSpPr>
        <p:spPr>
          <a:xfrm rot="16200000">
            <a:off x="9928269" y="8599004"/>
            <a:ext cx="1569659" cy="328701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Curved Up 8">
            <a:extLst>
              <a:ext uri="{FF2B5EF4-FFF2-40B4-BE49-F238E27FC236}">
                <a16:creationId xmlns:a16="http://schemas.microsoft.com/office/drawing/2014/main" id="{E38623C7-5ED5-4648-88E0-02AEDC698038}"/>
              </a:ext>
            </a:extLst>
          </p:cNvPr>
          <p:cNvSpPr/>
          <p:nvPr/>
        </p:nvSpPr>
        <p:spPr>
          <a:xfrm rot="5400000">
            <a:off x="2646396" y="5508684"/>
            <a:ext cx="6645745" cy="1252245"/>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660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21315363" cy="13325147"/>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4189"/>
            <a:ext cx="21315363" cy="1010957"/>
          </a:xfrm>
          <a:prstGeom prst="rect">
            <a:avLst/>
          </a:prstGeom>
        </p:spPr>
      </p:pic>
      <p:pic>
        <p:nvPicPr>
          <p:cNvPr id="4" name="Picture 3" descr="Dai Nam [PPT] Template 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67239" cy="13322300"/>
          </a:xfrm>
          <a:prstGeom prst="rect">
            <a:avLst/>
          </a:prstGeom>
        </p:spPr>
      </p:pic>
      <p:sp>
        <p:nvSpPr>
          <p:cNvPr id="6" name="TextBox 5"/>
          <p:cNvSpPr txBox="1"/>
          <p:nvPr/>
        </p:nvSpPr>
        <p:spPr>
          <a:xfrm>
            <a:off x="7709518" y="2395662"/>
            <a:ext cx="11297427" cy="5509200"/>
          </a:xfrm>
          <a:prstGeom prst="rect">
            <a:avLst/>
          </a:prstGeom>
          <a:noFill/>
        </p:spPr>
        <p:txBody>
          <a:bodyPr wrap="square" rtlCol="0">
            <a:spAutoFit/>
          </a:bodyPr>
          <a:lstStyle/>
          <a:p>
            <a:pPr algn="ctr"/>
            <a:r>
              <a:rPr lang="en-US" sz="8800" b="1">
                <a:solidFill>
                  <a:srgbClr val="FFFFFF"/>
                </a:solidFill>
                <a:latin typeface="Arial"/>
                <a:cs typeface="Arial"/>
              </a:rPr>
              <a:t>CHƯƠNG 1</a:t>
            </a:r>
          </a:p>
          <a:p>
            <a:pPr algn="ctr"/>
            <a:r>
              <a:rPr lang="en-US" sz="8800" b="1">
                <a:solidFill>
                  <a:srgbClr val="FFFFFF"/>
                </a:solidFill>
                <a:latin typeface="Arial"/>
                <a:cs typeface="Arial"/>
              </a:rPr>
              <a:t>Giới thiệu về hệ thống máy tính</a:t>
            </a:r>
          </a:p>
          <a:p>
            <a:pPr algn="ctr"/>
            <a:endParaRPr lang="en-US" sz="8800" b="1" dirty="0">
              <a:solidFill>
                <a:srgbClr val="FFFFFF"/>
              </a:solidFill>
              <a:latin typeface="Arial"/>
              <a:cs typeface="Arial"/>
            </a:endParaRPr>
          </a:p>
        </p:txBody>
      </p:sp>
      <p:sp>
        <p:nvSpPr>
          <p:cNvPr id="8" name="TextBox 7">
            <a:extLst>
              <a:ext uri="{FF2B5EF4-FFF2-40B4-BE49-F238E27FC236}">
                <a16:creationId xmlns:a16="http://schemas.microsoft.com/office/drawing/2014/main" id="{B1CA6E0C-8459-4C89-AFBE-D4283C54E0D2}"/>
              </a:ext>
            </a:extLst>
          </p:cNvPr>
          <p:cNvSpPr txBox="1"/>
          <p:nvPr/>
        </p:nvSpPr>
        <p:spPr>
          <a:xfrm>
            <a:off x="7709518" y="8655281"/>
            <a:ext cx="12892210" cy="1107996"/>
          </a:xfrm>
          <a:prstGeom prst="rect">
            <a:avLst/>
          </a:prstGeom>
          <a:noFill/>
        </p:spPr>
        <p:txBody>
          <a:bodyPr wrap="square" rtlCol="0">
            <a:spAutoFit/>
          </a:bodyPr>
          <a:lstStyle/>
          <a:p>
            <a:r>
              <a:rPr lang="en-US" sz="6600" b="1">
                <a:solidFill>
                  <a:schemeClr val="bg1"/>
                </a:solidFill>
                <a:latin typeface="Arial"/>
                <a:cs typeface="Arial"/>
              </a:rPr>
              <a:t>1.2. Phân loại máy tính</a:t>
            </a:r>
          </a:p>
        </p:txBody>
      </p:sp>
    </p:spTree>
    <p:extLst>
      <p:ext uri="{BB962C8B-B14F-4D97-AF65-F5344CB8AC3E}">
        <p14:creationId xmlns:p14="http://schemas.microsoft.com/office/powerpoint/2010/main" val="57753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474139-B7B8-46F5-94A2-A7EE94A3EAFF}"/>
              </a:ext>
            </a:extLst>
          </p:cNvPr>
          <p:cNvSpPr/>
          <p:nvPr/>
        </p:nvSpPr>
        <p:spPr>
          <a:xfrm>
            <a:off x="2066226" y="2362372"/>
            <a:ext cx="15485329" cy="1200329"/>
          </a:xfrm>
          <a:prstGeom prst="rect">
            <a:avLst/>
          </a:prstGeom>
        </p:spPr>
        <p:txBody>
          <a:bodyPr wrap="none">
            <a:spAutoFit/>
          </a:bodyPr>
          <a:lstStyle/>
          <a:p>
            <a:r>
              <a:rPr lang="en-US" sz="7200">
                <a:latin typeface="Times New Roman" panose="02020603050405020304" pitchFamily="18" charset="0"/>
                <a:ea typeface="Times New Roman" panose="02020603050405020304" pitchFamily="18" charset="0"/>
                <a:cs typeface="Times New Roman" panose="02020603050405020304" pitchFamily="18" charset="0"/>
              </a:rPr>
              <a:t>Phân loại theo phương pháp truyền thống</a:t>
            </a:r>
            <a:endParaRPr lang="en-US" sz="720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B49FE6E-BFBA-484B-BD02-5FCE752E369F}"/>
              </a:ext>
            </a:extLst>
          </p:cNvPr>
          <p:cNvSpPr/>
          <p:nvPr/>
        </p:nvSpPr>
        <p:spPr>
          <a:xfrm>
            <a:off x="2066226" y="6835772"/>
            <a:ext cx="13741262" cy="1200329"/>
          </a:xfrm>
          <a:prstGeom prst="rect">
            <a:avLst/>
          </a:prstGeom>
        </p:spPr>
        <p:txBody>
          <a:bodyPr wrap="none">
            <a:spAutoFit/>
          </a:bodyPr>
          <a:lstStyle/>
          <a:p>
            <a:r>
              <a:rPr lang="en-US" sz="7200">
                <a:latin typeface="Times New Roman" panose="02020603050405020304" pitchFamily="18" charset="0"/>
                <a:ea typeface="Times New Roman" panose="02020603050405020304" pitchFamily="18" charset="0"/>
                <a:cs typeface="Times New Roman" panose="02020603050405020304" pitchFamily="18" charset="0"/>
              </a:rPr>
              <a:t>Phân loại theo phương pháp hiện đại</a:t>
            </a:r>
            <a:endParaRPr lang="en-US" sz="720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34D3692-6D4C-4180-B090-B58766D3AF03}"/>
              </a:ext>
            </a:extLst>
          </p:cNvPr>
          <p:cNvSpPr/>
          <p:nvPr/>
        </p:nvSpPr>
        <p:spPr>
          <a:xfrm>
            <a:off x="3444809" y="3685811"/>
            <a:ext cx="3562194" cy="707886"/>
          </a:xfrm>
          <a:prstGeom prst="rect">
            <a:avLst/>
          </a:prstGeom>
        </p:spPr>
        <p:txBody>
          <a:bodyPr wrap="none">
            <a:spAutoFit/>
          </a:bodyPr>
          <a:lstStyle/>
          <a:p>
            <a:r>
              <a:rPr lang="en-US" sz="4000">
                <a:latin typeface="Times New Roman" panose="02020603050405020304" pitchFamily="18" charset="0"/>
                <a:ea typeface="Times New Roman" panose="02020603050405020304" pitchFamily="18" charset="0"/>
              </a:rPr>
              <a:t>Super Computer</a:t>
            </a:r>
            <a:endParaRPr lang="en-US"/>
          </a:p>
        </p:txBody>
      </p:sp>
      <p:sp>
        <p:nvSpPr>
          <p:cNvPr id="5" name="Rectangle 4">
            <a:extLst>
              <a:ext uri="{FF2B5EF4-FFF2-40B4-BE49-F238E27FC236}">
                <a16:creationId xmlns:a16="http://schemas.microsoft.com/office/drawing/2014/main" id="{D94146C5-C260-4992-B37D-48C9DCDA21F8}"/>
              </a:ext>
            </a:extLst>
          </p:cNvPr>
          <p:cNvSpPr/>
          <p:nvPr/>
        </p:nvSpPr>
        <p:spPr>
          <a:xfrm>
            <a:off x="3444809" y="4410940"/>
            <a:ext cx="2465740" cy="707886"/>
          </a:xfrm>
          <a:prstGeom prst="rect">
            <a:avLst/>
          </a:prstGeom>
        </p:spPr>
        <p:txBody>
          <a:bodyPr wrap="none">
            <a:spAutoFit/>
          </a:bodyPr>
          <a:lstStyle/>
          <a:p>
            <a:r>
              <a:rPr lang="en-US" sz="4000">
                <a:latin typeface="Times New Roman" panose="02020603050405020304" pitchFamily="18" charset="0"/>
                <a:ea typeface="Times New Roman" panose="02020603050405020304" pitchFamily="18" charset="0"/>
              </a:rPr>
              <a:t>Mainframe</a:t>
            </a:r>
            <a:endParaRPr lang="en-US"/>
          </a:p>
        </p:txBody>
      </p:sp>
      <p:sp>
        <p:nvSpPr>
          <p:cNvPr id="6" name="Rectangle 5">
            <a:extLst>
              <a:ext uri="{FF2B5EF4-FFF2-40B4-BE49-F238E27FC236}">
                <a16:creationId xmlns:a16="http://schemas.microsoft.com/office/drawing/2014/main" id="{F3336A2C-90DC-42BD-964D-580B37C583C1}"/>
              </a:ext>
            </a:extLst>
          </p:cNvPr>
          <p:cNvSpPr/>
          <p:nvPr/>
        </p:nvSpPr>
        <p:spPr>
          <a:xfrm>
            <a:off x="3444809" y="5179816"/>
            <a:ext cx="3121367" cy="707886"/>
          </a:xfrm>
          <a:prstGeom prst="rect">
            <a:avLst/>
          </a:prstGeom>
        </p:spPr>
        <p:txBody>
          <a:bodyPr wrap="none">
            <a:spAutoFit/>
          </a:bodyPr>
          <a:lstStyle/>
          <a:p>
            <a:r>
              <a:rPr lang="en-US" sz="4000">
                <a:latin typeface="Times New Roman" panose="02020603050405020304" pitchFamily="18" charset="0"/>
                <a:ea typeface="Times New Roman" panose="02020603050405020304" pitchFamily="18" charset="0"/>
              </a:rPr>
              <a:t>Minicomputer</a:t>
            </a:r>
            <a:endParaRPr lang="en-US"/>
          </a:p>
        </p:txBody>
      </p:sp>
      <p:sp>
        <p:nvSpPr>
          <p:cNvPr id="7" name="Rectangle 6">
            <a:extLst>
              <a:ext uri="{FF2B5EF4-FFF2-40B4-BE49-F238E27FC236}">
                <a16:creationId xmlns:a16="http://schemas.microsoft.com/office/drawing/2014/main" id="{A03E039C-E8F5-4C32-AA8E-36DF3018FA1A}"/>
              </a:ext>
            </a:extLst>
          </p:cNvPr>
          <p:cNvSpPr/>
          <p:nvPr/>
        </p:nvSpPr>
        <p:spPr>
          <a:xfrm>
            <a:off x="3444809" y="5922511"/>
            <a:ext cx="3377848" cy="707886"/>
          </a:xfrm>
          <a:prstGeom prst="rect">
            <a:avLst/>
          </a:prstGeom>
        </p:spPr>
        <p:txBody>
          <a:bodyPr wrap="none">
            <a:spAutoFit/>
          </a:bodyPr>
          <a:lstStyle/>
          <a:p>
            <a:r>
              <a:rPr lang="en-US" sz="4000">
                <a:latin typeface="Times New Roman" panose="02020603050405020304" pitchFamily="18" charset="0"/>
                <a:ea typeface="Times New Roman" panose="02020603050405020304" pitchFamily="18" charset="0"/>
              </a:rPr>
              <a:t>Microcomputer</a:t>
            </a:r>
            <a:endParaRPr lang="en-US"/>
          </a:p>
        </p:txBody>
      </p:sp>
      <p:sp>
        <p:nvSpPr>
          <p:cNvPr id="8" name="Rectangle 7">
            <a:extLst>
              <a:ext uri="{FF2B5EF4-FFF2-40B4-BE49-F238E27FC236}">
                <a16:creationId xmlns:a16="http://schemas.microsoft.com/office/drawing/2014/main" id="{66E5DA3F-825D-4630-9315-1B742403058E}"/>
              </a:ext>
            </a:extLst>
          </p:cNvPr>
          <p:cNvSpPr/>
          <p:nvPr/>
        </p:nvSpPr>
        <p:spPr>
          <a:xfrm>
            <a:off x="3480716" y="8159211"/>
            <a:ext cx="1524776" cy="707886"/>
          </a:xfrm>
          <a:prstGeom prst="rect">
            <a:avLst/>
          </a:prstGeom>
        </p:spPr>
        <p:txBody>
          <a:bodyPr wrap="none">
            <a:spAutoFit/>
          </a:bodyPr>
          <a:lstStyle/>
          <a:p>
            <a:r>
              <a:rPr lang="en-US" sz="4000">
                <a:latin typeface="Times New Roman" panose="02020603050405020304" pitchFamily="18" charset="0"/>
                <a:ea typeface="Times New Roman" panose="02020603050405020304" pitchFamily="18" charset="0"/>
              </a:rPr>
              <a:t>Server</a:t>
            </a:r>
            <a:endParaRPr lang="en-US"/>
          </a:p>
        </p:txBody>
      </p:sp>
      <p:sp>
        <p:nvSpPr>
          <p:cNvPr id="9" name="Rectangle 8">
            <a:extLst>
              <a:ext uri="{FF2B5EF4-FFF2-40B4-BE49-F238E27FC236}">
                <a16:creationId xmlns:a16="http://schemas.microsoft.com/office/drawing/2014/main" id="{69CCE30A-4101-47C7-B5BD-CFE5DDD0024F}"/>
              </a:ext>
            </a:extLst>
          </p:cNvPr>
          <p:cNvSpPr/>
          <p:nvPr/>
        </p:nvSpPr>
        <p:spPr>
          <a:xfrm>
            <a:off x="3480716" y="8900857"/>
            <a:ext cx="2681119" cy="707886"/>
          </a:xfrm>
          <a:prstGeom prst="rect">
            <a:avLst/>
          </a:prstGeom>
        </p:spPr>
        <p:txBody>
          <a:bodyPr wrap="none">
            <a:spAutoFit/>
          </a:bodyPr>
          <a:lstStyle/>
          <a:p>
            <a:r>
              <a:rPr lang="en-US" sz="4000">
                <a:latin typeface="Times New Roman" panose="02020603050405020304" pitchFamily="18" charset="0"/>
                <a:ea typeface="Times New Roman" panose="02020603050405020304" pitchFamily="18" charset="0"/>
              </a:rPr>
              <a:t>Workstation</a:t>
            </a:r>
            <a:endParaRPr lang="en-US"/>
          </a:p>
        </p:txBody>
      </p:sp>
      <p:sp>
        <p:nvSpPr>
          <p:cNvPr id="10" name="Rectangle 9">
            <a:extLst>
              <a:ext uri="{FF2B5EF4-FFF2-40B4-BE49-F238E27FC236}">
                <a16:creationId xmlns:a16="http://schemas.microsoft.com/office/drawing/2014/main" id="{57D0B2A6-4CEC-4D4E-84A9-2E98017E251E}"/>
              </a:ext>
            </a:extLst>
          </p:cNvPr>
          <p:cNvSpPr/>
          <p:nvPr/>
        </p:nvSpPr>
        <p:spPr>
          <a:xfrm>
            <a:off x="3480716" y="9608743"/>
            <a:ext cx="4132863" cy="707886"/>
          </a:xfrm>
          <a:prstGeom prst="rect">
            <a:avLst/>
          </a:prstGeom>
        </p:spPr>
        <p:txBody>
          <a:bodyPr wrap="none">
            <a:spAutoFit/>
          </a:bodyPr>
          <a:lstStyle/>
          <a:p>
            <a:r>
              <a:rPr lang="en-US" sz="4000">
                <a:latin typeface="Times New Roman" panose="02020603050405020304" pitchFamily="18" charset="0"/>
                <a:ea typeface="Times New Roman" panose="02020603050405020304" pitchFamily="18" charset="0"/>
              </a:rPr>
              <a:t>Personal Computer</a:t>
            </a:r>
            <a:endParaRPr lang="en-US"/>
          </a:p>
        </p:txBody>
      </p:sp>
      <p:sp>
        <p:nvSpPr>
          <p:cNvPr id="11" name="Rectangle 10">
            <a:extLst>
              <a:ext uri="{FF2B5EF4-FFF2-40B4-BE49-F238E27FC236}">
                <a16:creationId xmlns:a16="http://schemas.microsoft.com/office/drawing/2014/main" id="{7D6C3B26-5CC1-4C09-91CC-D0F6D7CDFDE2}"/>
              </a:ext>
            </a:extLst>
          </p:cNvPr>
          <p:cNvSpPr/>
          <p:nvPr/>
        </p:nvSpPr>
        <p:spPr>
          <a:xfrm>
            <a:off x="3469604" y="11390520"/>
            <a:ext cx="4109843" cy="707886"/>
          </a:xfrm>
          <a:prstGeom prst="rect">
            <a:avLst/>
          </a:prstGeom>
        </p:spPr>
        <p:txBody>
          <a:bodyPr wrap="none">
            <a:spAutoFit/>
          </a:bodyPr>
          <a:lstStyle/>
          <a:p>
            <a:r>
              <a:rPr lang="en-US" sz="4000">
                <a:latin typeface="Times New Roman" panose="02020603050405020304" pitchFamily="18" charset="0"/>
              </a:rPr>
              <a:t>Tablet, smartphone</a:t>
            </a:r>
            <a:endParaRPr lang="en-US"/>
          </a:p>
        </p:txBody>
      </p:sp>
      <p:sp>
        <p:nvSpPr>
          <p:cNvPr id="12" name="Rectangle 11">
            <a:extLst>
              <a:ext uri="{FF2B5EF4-FFF2-40B4-BE49-F238E27FC236}">
                <a16:creationId xmlns:a16="http://schemas.microsoft.com/office/drawing/2014/main" id="{BA7FA409-80E8-425F-ACA8-0FF39058A141}"/>
              </a:ext>
            </a:extLst>
          </p:cNvPr>
          <p:cNvSpPr/>
          <p:nvPr/>
        </p:nvSpPr>
        <p:spPr>
          <a:xfrm>
            <a:off x="4671105" y="10205581"/>
            <a:ext cx="1895071" cy="707886"/>
          </a:xfrm>
          <a:prstGeom prst="rect">
            <a:avLst/>
          </a:prstGeom>
        </p:spPr>
        <p:txBody>
          <a:bodyPr wrap="none">
            <a:spAutoFit/>
          </a:bodyPr>
          <a:lstStyle/>
          <a:p>
            <a:r>
              <a:rPr lang="en-US" sz="4000">
                <a:latin typeface="Times New Roman" panose="02020603050405020304" pitchFamily="18" charset="0"/>
                <a:ea typeface="Times New Roman" panose="02020603050405020304" pitchFamily="18" charset="0"/>
              </a:rPr>
              <a:t>Desktop</a:t>
            </a:r>
            <a:endParaRPr lang="en-US"/>
          </a:p>
        </p:txBody>
      </p:sp>
      <p:sp>
        <p:nvSpPr>
          <p:cNvPr id="13" name="Rectangle 12">
            <a:extLst>
              <a:ext uri="{FF2B5EF4-FFF2-40B4-BE49-F238E27FC236}">
                <a16:creationId xmlns:a16="http://schemas.microsoft.com/office/drawing/2014/main" id="{735509E4-8254-47AC-AD28-703306721456}"/>
              </a:ext>
            </a:extLst>
          </p:cNvPr>
          <p:cNvSpPr/>
          <p:nvPr/>
        </p:nvSpPr>
        <p:spPr>
          <a:xfrm>
            <a:off x="4671105" y="10868199"/>
            <a:ext cx="1636987" cy="707886"/>
          </a:xfrm>
          <a:prstGeom prst="rect">
            <a:avLst/>
          </a:prstGeom>
        </p:spPr>
        <p:txBody>
          <a:bodyPr wrap="none">
            <a:spAutoFit/>
          </a:bodyPr>
          <a:lstStyle/>
          <a:p>
            <a:r>
              <a:rPr lang="en-US" sz="4000">
                <a:latin typeface="Times New Roman" panose="02020603050405020304" pitchFamily="18" charset="0"/>
                <a:ea typeface="Times New Roman" panose="02020603050405020304" pitchFamily="18" charset="0"/>
              </a:rPr>
              <a:t>Laptop</a:t>
            </a:r>
            <a:endParaRPr lang="en-US"/>
          </a:p>
        </p:txBody>
      </p:sp>
    </p:spTree>
    <p:extLst>
      <p:ext uri="{BB962C8B-B14F-4D97-AF65-F5344CB8AC3E}">
        <p14:creationId xmlns:p14="http://schemas.microsoft.com/office/powerpoint/2010/main" val="338512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37F33B-237E-4EA9-8BC4-D09406780F26}"/>
              </a:ext>
            </a:extLst>
          </p:cNvPr>
          <p:cNvSpPr/>
          <p:nvPr/>
        </p:nvSpPr>
        <p:spPr>
          <a:xfrm>
            <a:off x="3001673" y="321131"/>
            <a:ext cx="17281381" cy="3247043"/>
          </a:xfrm>
          <a:prstGeom prst="rect">
            <a:avLst/>
          </a:prstGeom>
        </p:spPr>
        <p:txBody>
          <a:bodyPr wrap="square">
            <a:spAutoFit/>
          </a:bodyPr>
          <a:lstStyle/>
          <a:p>
            <a:pPr indent="457200" algn="just">
              <a:spcBef>
                <a:spcPts val="600"/>
              </a:spcBef>
              <a:spcAft>
                <a:spcPts val="600"/>
              </a:spcAft>
            </a:pPr>
            <a:r>
              <a:rPr lang="en-US" sz="4000">
                <a:latin typeface="Times New Roman" panose="02020603050405020304" pitchFamily="18" charset="0"/>
                <a:ea typeface="Times New Roman" panose="02020603050405020304" pitchFamily="18" charset="0"/>
                <a:cs typeface="Times New Roman" panose="02020603050405020304" pitchFamily="18" charset="0"/>
              </a:rPr>
              <a:t>- Máy chủ (Server): </a:t>
            </a:r>
            <a:endParaRPr lang="en-US" sz="4000">
              <a:latin typeface=".VnTime" panose="020B7200000000000000" pitchFamily="34" charset="0"/>
              <a:ea typeface="Times New Roman" panose="02020603050405020304" pitchFamily="18" charset="0"/>
              <a:cs typeface="Times New Roman" panose="02020603050405020304" pitchFamily="18" charset="0"/>
            </a:endParaRPr>
          </a:p>
          <a:p>
            <a:pPr algn="just"/>
            <a:r>
              <a:rPr lang="en-US" sz="4000">
                <a:latin typeface="Times New Roman" panose="02020603050405020304" pitchFamily="18" charset="0"/>
                <a:ea typeface="Times New Roman" panose="02020603050405020304" pitchFamily="18" charset="0"/>
              </a:rPr>
              <a:t>Đây là các máy tính được thiết kế để phục vụ nhiều người dùng, hoặc máy tính khác qua mạng. Các máy tính này thường có nhiều bộ vi xử lý với khả năng tính toán nhanh, nhiều RAM, ổ cứng hơn các máy PC và Workstation. Kích thước của các máy server có thể rất lớn, tùy vào nhu cầu sử dụng</a:t>
            </a:r>
            <a:endParaRPr lang="en-US"/>
          </a:p>
        </p:txBody>
      </p:sp>
      <p:pic>
        <p:nvPicPr>
          <p:cNvPr id="3" name="Picture 2" descr="http://1.bp.blogspot.com/-CLSZ6muLudM/UwhJk2lrk6I/AAAAAAAABAw/Erk_X9vVuZ4/s1600/network.jpg">
            <a:hlinkClick r:id="rId2"/>
            <a:extLst>
              <a:ext uri="{FF2B5EF4-FFF2-40B4-BE49-F238E27FC236}">
                <a16:creationId xmlns:a16="http://schemas.microsoft.com/office/drawing/2014/main" id="{713AAED3-9AE9-40CC-900A-C0077BCC469B}"/>
              </a:ext>
            </a:extLst>
          </p:cNvPr>
          <p:cNvPicPr/>
          <p:nvPr/>
        </p:nvPicPr>
        <p:blipFill>
          <a:blip r:embed="rId3"/>
          <a:srcRect/>
          <a:stretch>
            <a:fillRect/>
          </a:stretch>
        </p:blipFill>
        <p:spPr bwMode="auto">
          <a:xfrm>
            <a:off x="683678" y="3794673"/>
            <a:ext cx="11490908" cy="7621472"/>
          </a:xfrm>
          <a:prstGeom prst="rect">
            <a:avLst/>
          </a:prstGeom>
          <a:noFill/>
          <a:ln w="9525">
            <a:noFill/>
            <a:miter lim="800000"/>
            <a:headEnd/>
            <a:tailEnd/>
          </a:ln>
        </p:spPr>
      </p:pic>
      <p:pic>
        <p:nvPicPr>
          <p:cNvPr id="4" name="Picture 3" descr="http://3.bp.blogspot.com/-NezORfijO6w/UwhJlFm0DcI/AAAAAAAABA0/Yd_ri6Ou-kc/s1600/server_rack.jpg">
            <a:hlinkClick r:id="rId4"/>
            <a:extLst>
              <a:ext uri="{FF2B5EF4-FFF2-40B4-BE49-F238E27FC236}">
                <a16:creationId xmlns:a16="http://schemas.microsoft.com/office/drawing/2014/main" id="{6B72DF90-EE36-499D-9000-169963EC84D7}"/>
              </a:ext>
            </a:extLst>
          </p:cNvPr>
          <p:cNvPicPr/>
          <p:nvPr/>
        </p:nvPicPr>
        <p:blipFill>
          <a:blip r:embed="rId5"/>
          <a:srcRect l="6176" t="4730" r="2760" b="2027"/>
          <a:stretch>
            <a:fillRect/>
          </a:stretch>
        </p:blipFill>
        <p:spPr bwMode="auto">
          <a:xfrm>
            <a:off x="12828198" y="4182601"/>
            <a:ext cx="7976573" cy="7233544"/>
          </a:xfrm>
          <a:prstGeom prst="rect">
            <a:avLst/>
          </a:prstGeom>
          <a:noFill/>
          <a:ln w="9525">
            <a:noFill/>
            <a:miter lim="800000"/>
            <a:headEnd/>
            <a:tailEnd/>
          </a:ln>
        </p:spPr>
      </p:pic>
    </p:spTree>
    <p:extLst>
      <p:ext uri="{BB962C8B-B14F-4D97-AF65-F5344CB8AC3E}">
        <p14:creationId xmlns:p14="http://schemas.microsoft.com/office/powerpoint/2010/main" val="257687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21315363" cy="13325147"/>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4189"/>
            <a:ext cx="21315363" cy="1010957"/>
          </a:xfrm>
          <a:prstGeom prst="rect">
            <a:avLst/>
          </a:prstGeom>
        </p:spPr>
      </p:pic>
      <p:pic>
        <p:nvPicPr>
          <p:cNvPr id="4" name="Picture 3" descr="Dai Nam [PPT] Template 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67239" cy="13322300"/>
          </a:xfrm>
          <a:prstGeom prst="rect">
            <a:avLst/>
          </a:prstGeom>
        </p:spPr>
      </p:pic>
      <p:sp>
        <p:nvSpPr>
          <p:cNvPr id="6" name="TextBox 5"/>
          <p:cNvSpPr txBox="1"/>
          <p:nvPr/>
        </p:nvSpPr>
        <p:spPr>
          <a:xfrm>
            <a:off x="7709518" y="2636130"/>
            <a:ext cx="11297427" cy="5509200"/>
          </a:xfrm>
          <a:prstGeom prst="rect">
            <a:avLst/>
          </a:prstGeom>
          <a:noFill/>
        </p:spPr>
        <p:txBody>
          <a:bodyPr wrap="square" rtlCol="0">
            <a:spAutoFit/>
          </a:bodyPr>
          <a:lstStyle/>
          <a:p>
            <a:pPr algn="ctr"/>
            <a:r>
              <a:rPr lang="en-US" sz="8800" b="1">
                <a:solidFill>
                  <a:srgbClr val="FFFFFF"/>
                </a:solidFill>
                <a:latin typeface="Arial"/>
                <a:cs typeface="Arial"/>
              </a:rPr>
              <a:t>CHƯƠNG 1</a:t>
            </a:r>
          </a:p>
          <a:p>
            <a:pPr algn="ctr"/>
            <a:r>
              <a:rPr lang="en-US" sz="8800" b="1">
                <a:solidFill>
                  <a:srgbClr val="FFFFFF"/>
                </a:solidFill>
                <a:latin typeface="Arial"/>
                <a:cs typeface="Arial"/>
              </a:rPr>
              <a:t>Giới thiệu về hệ thống máy tính</a:t>
            </a:r>
          </a:p>
          <a:p>
            <a:pPr algn="ctr"/>
            <a:endParaRPr lang="en-US" sz="8800" b="1" dirty="0">
              <a:solidFill>
                <a:srgbClr val="FFFFFF"/>
              </a:solidFill>
              <a:latin typeface="Arial"/>
              <a:cs typeface="Arial"/>
            </a:endParaRPr>
          </a:p>
        </p:txBody>
      </p:sp>
      <p:sp>
        <p:nvSpPr>
          <p:cNvPr id="7" name="TextBox 6"/>
          <p:cNvSpPr txBox="1"/>
          <p:nvPr/>
        </p:nvSpPr>
        <p:spPr>
          <a:xfrm>
            <a:off x="7166593" y="9196264"/>
            <a:ext cx="12892210" cy="1169551"/>
          </a:xfrm>
          <a:prstGeom prst="rect">
            <a:avLst/>
          </a:prstGeom>
          <a:noFill/>
        </p:spPr>
        <p:txBody>
          <a:bodyPr wrap="square" rtlCol="0">
            <a:spAutoFit/>
          </a:bodyPr>
          <a:lstStyle/>
          <a:p>
            <a:r>
              <a:rPr lang="en-US" sz="7000" b="1">
                <a:solidFill>
                  <a:schemeClr val="bg1"/>
                </a:solidFill>
                <a:latin typeface="Arial"/>
                <a:cs typeface="Arial"/>
              </a:rPr>
              <a:t>1.1. Tổ chức máy tính là gì?</a:t>
            </a:r>
          </a:p>
        </p:txBody>
      </p:sp>
    </p:spTree>
    <p:extLst>
      <p:ext uri="{BB962C8B-B14F-4D97-AF65-F5344CB8AC3E}">
        <p14:creationId xmlns:p14="http://schemas.microsoft.com/office/powerpoint/2010/main" val="341719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63A85A-310B-4810-80BA-6A62F99FA7E0}"/>
              </a:ext>
            </a:extLst>
          </p:cNvPr>
          <p:cNvSpPr/>
          <p:nvPr/>
        </p:nvSpPr>
        <p:spPr>
          <a:xfrm>
            <a:off x="3306473" y="559750"/>
            <a:ext cx="16782617" cy="3323987"/>
          </a:xfrm>
          <a:prstGeom prst="rect">
            <a:avLst/>
          </a:prstGeom>
        </p:spPr>
        <p:txBody>
          <a:bodyPr wrap="square">
            <a:spAutoFit/>
          </a:bodyPr>
          <a:lstStyle/>
          <a:p>
            <a:pPr indent="457200">
              <a:spcBef>
                <a:spcPts val="600"/>
              </a:spcBef>
              <a:spcAft>
                <a:spcPts val="600"/>
              </a:spcAft>
            </a:pPr>
            <a:r>
              <a:rPr lang="en-US" sz="4000">
                <a:latin typeface="Times New Roman" panose="02020603050405020304" pitchFamily="18" charset="0"/>
                <a:ea typeface="Times New Roman" panose="02020603050405020304" pitchFamily="18" charset="0"/>
                <a:cs typeface="Times New Roman" panose="02020603050405020304" pitchFamily="18" charset="0"/>
              </a:rPr>
              <a:t>- Máy trạm (Workstation)</a:t>
            </a:r>
            <a:endParaRPr lang="en-US" sz="4000">
              <a:latin typeface=".VnTime" panose="020B7200000000000000" pitchFamily="34" charset="0"/>
              <a:ea typeface="Times New Roman" panose="02020603050405020304" pitchFamily="18" charset="0"/>
              <a:cs typeface="Times New Roman" panose="02020603050405020304" pitchFamily="18" charset="0"/>
            </a:endParaRPr>
          </a:p>
          <a:p>
            <a:pPr indent="457200" algn="just">
              <a:spcBef>
                <a:spcPts val="600"/>
              </a:spcBef>
              <a:spcAft>
                <a:spcPts val="600"/>
              </a:spcAft>
            </a:pPr>
            <a:r>
              <a:rPr lang="en-US" sz="400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Đây là các máy tính có khả năng xử lý mạnh hơn các máy PC (bộ vi xử lý mạnh hơn, màn hình tốt hơn, nhiều RAM, VGA tốt ...). thường các máy này dùng cho cá nhân, nhưng phục vụ cho các công việc cần nhiều năng lực tính toán hơn như thiết kế đồ họa, CAD/CAM, chơi game,...</a:t>
            </a:r>
            <a:endParaRPr lang="en-US" sz="4000">
              <a:effectLst/>
              <a:latin typeface=".VnTime" panose="020B7200000000000000" pitchFamily="34" charset="0"/>
              <a:ea typeface="Times New Roman" panose="02020603050405020304" pitchFamily="18" charset="0"/>
              <a:cs typeface="Times New Roman" panose="02020603050405020304" pitchFamily="18" charset="0"/>
            </a:endParaRPr>
          </a:p>
        </p:txBody>
      </p:sp>
      <p:pic>
        <p:nvPicPr>
          <p:cNvPr id="6" name="Picture 5" descr="Máy Tính Trạm Workstation Chính Hãng - Tin Học Anh Phát">
            <a:extLst>
              <a:ext uri="{FF2B5EF4-FFF2-40B4-BE49-F238E27FC236}">
                <a16:creationId xmlns:a16="http://schemas.microsoft.com/office/drawing/2014/main" id="{52B0E1FF-18F8-4213-92D5-20E8964D2B8B}"/>
              </a:ext>
            </a:extLst>
          </p:cNvPr>
          <p:cNvPicPr/>
          <p:nvPr/>
        </p:nvPicPr>
        <p:blipFill>
          <a:blip r:embed="rId2" cstate="print"/>
          <a:srcRect/>
          <a:stretch>
            <a:fillRect/>
          </a:stretch>
        </p:blipFill>
        <p:spPr bwMode="auto">
          <a:xfrm>
            <a:off x="7083706" y="4232794"/>
            <a:ext cx="7147950" cy="7159824"/>
          </a:xfrm>
          <a:prstGeom prst="rect">
            <a:avLst/>
          </a:prstGeom>
          <a:noFill/>
          <a:ln w="9525">
            <a:noFill/>
            <a:miter lim="800000"/>
            <a:headEnd/>
            <a:tailEnd/>
          </a:ln>
        </p:spPr>
      </p:pic>
    </p:spTree>
    <p:extLst>
      <p:ext uri="{BB962C8B-B14F-4D97-AF65-F5344CB8AC3E}">
        <p14:creationId xmlns:p14="http://schemas.microsoft.com/office/powerpoint/2010/main" val="3238736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BA3BCA-9A3C-401F-AF42-3C0145BC5D59}"/>
              </a:ext>
            </a:extLst>
          </p:cNvPr>
          <p:cNvSpPr/>
          <p:nvPr/>
        </p:nvSpPr>
        <p:spPr>
          <a:xfrm>
            <a:off x="3472729" y="661914"/>
            <a:ext cx="17225962" cy="2092881"/>
          </a:xfrm>
          <a:prstGeom prst="rect">
            <a:avLst/>
          </a:prstGeom>
        </p:spPr>
        <p:txBody>
          <a:bodyPr wrap="square">
            <a:spAutoFit/>
          </a:bodyPr>
          <a:lstStyle/>
          <a:p>
            <a:pPr indent="457200" algn="just">
              <a:spcBef>
                <a:spcPts val="600"/>
              </a:spcBef>
              <a:spcAft>
                <a:spcPts val="600"/>
              </a:spcAft>
            </a:pPr>
            <a:r>
              <a:rPr lang="en-US" sz="4000">
                <a:latin typeface="Times New Roman" panose="02020603050405020304" pitchFamily="18" charset="0"/>
                <a:ea typeface="Times New Roman" panose="02020603050405020304" pitchFamily="18" charset="0"/>
                <a:cs typeface="Times New Roman" panose="02020603050405020304" pitchFamily="18" charset="0"/>
              </a:rPr>
              <a:t>- Máy tính cá nhân (Personal Computer)</a:t>
            </a:r>
          </a:p>
          <a:p>
            <a:pPr indent="457200" algn="just">
              <a:spcBef>
                <a:spcPts val="600"/>
              </a:spcBef>
              <a:spcAft>
                <a:spcPts val="600"/>
              </a:spcAft>
            </a:pPr>
            <a:r>
              <a:rPr lang="en-US" sz="4000">
                <a:latin typeface="Times New Roman" panose="02020603050405020304" pitchFamily="18" charset="0"/>
                <a:ea typeface="Times New Roman" panose="02020603050405020304" pitchFamily="18" charset="0"/>
                <a:cs typeface="Times New Roman" panose="02020603050405020304" pitchFamily="18" charset="0"/>
              </a:rPr>
              <a:t>Phục vụ cho nhu cầu cá nhân của một hoặc một số ng</a:t>
            </a:r>
            <a:r>
              <a:rPr lang="vi-VN" sz="4000">
                <a:latin typeface="Times New Roman" panose="02020603050405020304" pitchFamily="18" charset="0"/>
                <a:ea typeface="Times New Roman" panose="02020603050405020304" pitchFamily="18" charset="0"/>
                <a:cs typeface="Times New Roman" panose="02020603050405020304" pitchFamily="18" charset="0"/>
              </a:rPr>
              <a:t>ư</a:t>
            </a:r>
            <a:r>
              <a:rPr lang="en-US" sz="4000">
                <a:latin typeface="Times New Roman" panose="02020603050405020304" pitchFamily="18" charset="0"/>
                <a:ea typeface="Times New Roman" panose="02020603050405020304" pitchFamily="18" charset="0"/>
                <a:cs typeface="Times New Roman" panose="02020603050405020304" pitchFamily="18" charset="0"/>
              </a:rPr>
              <a:t>ời dùng. Cấu hình và hiệu năng phụ thuộc vào nhu cầu của ng</a:t>
            </a:r>
            <a:r>
              <a:rPr lang="vi-VN" sz="4000">
                <a:latin typeface="Times New Roman" panose="02020603050405020304" pitchFamily="18" charset="0"/>
                <a:ea typeface="Times New Roman" panose="02020603050405020304" pitchFamily="18" charset="0"/>
                <a:cs typeface="Times New Roman" panose="02020603050405020304" pitchFamily="18" charset="0"/>
              </a:rPr>
              <a:t>ư</a:t>
            </a:r>
            <a:r>
              <a:rPr lang="en-US" sz="4000">
                <a:latin typeface="Times New Roman" panose="02020603050405020304" pitchFamily="18" charset="0"/>
                <a:ea typeface="Times New Roman" panose="02020603050405020304" pitchFamily="18" charset="0"/>
                <a:cs typeface="Times New Roman" panose="02020603050405020304" pitchFamily="18" charset="0"/>
              </a:rPr>
              <a:t>ời dùng.</a:t>
            </a:r>
            <a:endParaRPr lang="en-US" sz="4000">
              <a:latin typeface=".VnTime" panose="020B7200000000000000"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F017FA4-A4ED-4897-89C6-6760CA806287}"/>
              </a:ext>
            </a:extLst>
          </p:cNvPr>
          <p:cNvSpPr/>
          <p:nvPr/>
        </p:nvSpPr>
        <p:spPr>
          <a:xfrm>
            <a:off x="957393" y="3192322"/>
            <a:ext cx="10419772" cy="3170099"/>
          </a:xfrm>
          <a:prstGeom prst="rect">
            <a:avLst/>
          </a:prstGeom>
        </p:spPr>
        <p:txBody>
          <a:bodyPr wrap="square">
            <a:spAutoFit/>
          </a:bodyPr>
          <a:lstStyle/>
          <a:p>
            <a:pPr algn="just"/>
            <a:r>
              <a:rPr lang="en-US" sz="4000">
                <a:solidFill>
                  <a:srgbClr val="222222"/>
                </a:solidFill>
                <a:latin typeface="Times New Roman" panose="02020603050405020304" pitchFamily="18" charset="0"/>
              </a:rPr>
              <a:t>+ Máy tính để bàn (Desktop)</a:t>
            </a:r>
          </a:p>
          <a:p>
            <a:pPr algn="just"/>
            <a:r>
              <a:rPr lang="en-US" sz="4000">
                <a:solidFill>
                  <a:srgbClr val="222222"/>
                </a:solidFill>
                <a:latin typeface="Times New Roman" panose="02020603050405020304" pitchFamily="18" charset="0"/>
              </a:rPr>
              <a:t>Đây là các máy tính cá nhân được thiết kế để cố định tại một vị trí, phần lớn các máy tính desktop có khả năng xử lý, lưu trữ lớn hơn các máy tính di động</a:t>
            </a:r>
          </a:p>
        </p:txBody>
      </p:sp>
      <p:pic>
        <p:nvPicPr>
          <p:cNvPr id="4" name="Picture 3" descr="http://2.bp.blogspot.com/-Slkz4MKS0OM/UwhFauYWaPI/AAAAAAAABAE/OellPpRrjQI/s1600/desktop.jpg">
            <a:hlinkClick r:id="rId2"/>
            <a:extLst>
              <a:ext uri="{FF2B5EF4-FFF2-40B4-BE49-F238E27FC236}">
                <a16:creationId xmlns:a16="http://schemas.microsoft.com/office/drawing/2014/main" id="{82B3BEA7-0BDA-4D97-84C3-51C45158D9FA}"/>
              </a:ext>
            </a:extLst>
          </p:cNvPr>
          <p:cNvPicPr/>
          <p:nvPr/>
        </p:nvPicPr>
        <p:blipFill>
          <a:blip r:embed="rId3"/>
          <a:srcRect/>
          <a:stretch>
            <a:fillRect/>
          </a:stretch>
        </p:blipFill>
        <p:spPr bwMode="auto">
          <a:xfrm>
            <a:off x="11377165" y="2658518"/>
            <a:ext cx="8461592" cy="5007211"/>
          </a:xfrm>
          <a:prstGeom prst="rect">
            <a:avLst/>
          </a:prstGeom>
          <a:noFill/>
          <a:ln w="9525">
            <a:noFill/>
            <a:miter lim="800000"/>
            <a:headEnd/>
            <a:tailEnd/>
          </a:ln>
        </p:spPr>
      </p:pic>
      <p:pic>
        <p:nvPicPr>
          <p:cNvPr id="5" name="Picture 4" descr="http://4.bp.blogspot.com/-1G0UR_VCX1g/UwhF-rO2sWI/AAAAAAAABAM/AJa-qk8oanU/s1600/dell-inspiron-r.jpg">
            <a:hlinkClick r:id="rId4"/>
            <a:extLst>
              <a:ext uri="{FF2B5EF4-FFF2-40B4-BE49-F238E27FC236}">
                <a16:creationId xmlns:a16="http://schemas.microsoft.com/office/drawing/2014/main" id="{E12A19F2-B1AE-4B9C-9629-77588F7D5611}"/>
              </a:ext>
            </a:extLst>
          </p:cNvPr>
          <p:cNvPicPr/>
          <p:nvPr/>
        </p:nvPicPr>
        <p:blipFill>
          <a:blip r:embed="rId5"/>
          <a:srcRect/>
          <a:stretch>
            <a:fillRect/>
          </a:stretch>
        </p:blipFill>
        <p:spPr bwMode="auto">
          <a:xfrm>
            <a:off x="11848220" y="7459596"/>
            <a:ext cx="7548144" cy="4801078"/>
          </a:xfrm>
          <a:prstGeom prst="rect">
            <a:avLst/>
          </a:prstGeom>
          <a:noFill/>
          <a:ln w="9525">
            <a:noFill/>
            <a:miter lim="800000"/>
            <a:headEnd/>
            <a:tailEnd/>
          </a:ln>
        </p:spPr>
      </p:pic>
      <p:sp>
        <p:nvSpPr>
          <p:cNvPr id="6" name="Rectangle 5">
            <a:extLst>
              <a:ext uri="{FF2B5EF4-FFF2-40B4-BE49-F238E27FC236}">
                <a16:creationId xmlns:a16="http://schemas.microsoft.com/office/drawing/2014/main" id="{495300F1-2F19-45F6-8EAD-77463F483721}"/>
              </a:ext>
            </a:extLst>
          </p:cNvPr>
          <p:cNvSpPr/>
          <p:nvPr/>
        </p:nvSpPr>
        <p:spPr>
          <a:xfrm>
            <a:off x="839629" y="7243916"/>
            <a:ext cx="10655300" cy="5016758"/>
          </a:xfrm>
          <a:prstGeom prst="rect">
            <a:avLst/>
          </a:prstGeom>
        </p:spPr>
        <p:txBody>
          <a:bodyPr>
            <a:spAutoFit/>
          </a:bodyPr>
          <a:lstStyle/>
          <a:p>
            <a:pPr algn="just"/>
            <a:r>
              <a:rPr lang="en-US" sz="4000">
                <a:solidFill>
                  <a:srgbClr val="222222"/>
                </a:solidFill>
                <a:latin typeface="Times New Roman" panose="02020603050405020304" pitchFamily="18" charset="0"/>
                <a:ea typeface="Times New Roman" panose="02020603050405020304" pitchFamily="18" charset="0"/>
              </a:rPr>
              <a:t>+ Máy tính xách tay (Laptop): Đây là các máy tính được thiết kế với mục đích mang đi nhiều nơi (dành cho những người luôn phải di chuyển khi làm việc, như những doanh nhân, người bán hàng ...). Laptop tích hợp tất cả màn hình, bàn phím, touchpad, mainboard, CPU, RAM, Speaker, Battery ... trong một kích thước chỉ như một quyển sách</a:t>
            </a:r>
            <a:endParaRPr lang="en-US"/>
          </a:p>
        </p:txBody>
      </p:sp>
    </p:spTree>
    <p:extLst>
      <p:ext uri="{BB962C8B-B14F-4D97-AF65-F5344CB8AC3E}">
        <p14:creationId xmlns:p14="http://schemas.microsoft.com/office/powerpoint/2010/main" val="1623884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328F-C03A-42E7-BB3D-0E63A44AFB0B}"/>
              </a:ext>
            </a:extLst>
          </p:cNvPr>
          <p:cNvSpPr>
            <a:spLocks noGrp="1"/>
          </p:cNvSpPr>
          <p:nvPr>
            <p:ph type="title"/>
          </p:nvPr>
        </p:nvSpPr>
        <p:spPr/>
        <p:txBody>
          <a:bodyPr/>
          <a:lstStyle/>
          <a:p>
            <a:r>
              <a:rPr lang="en-US"/>
              <a:t>Tranh biện</a:t>
            </a:r>
          </a:p>
        </p:txBody>
      </p:sp>
      <p:pic>
        <p:nvPicPr>
          <p:cNvPr id="2050" name="Picture 2" descr="HP và Intel | HP® Việt Nam">
            <a:extLst>
              <a:ext uri="{FF2B5EF4-FFF2-40B4-BE49-F238E27FC236}">
                <a16:creationId xmlns:a16="http://schemas.microsoft.com/office/drawing/2014/main" id="{CF83A6E7-DAFA-4459-B2C2-B4F9C273D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800" y="4785382"/>
            <a:ext cx="8384730" cy="47075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PU AMD Ryzen AI 300 - Khẳng định vị thế AI">
            <a:extLst>
              <a:ext uri="{FF2B5EF4-FFF2-40B4-BE49-F238E27FC236}">
                <a16:creationId xmlns:a16="http://schemas.microsoft.com/office/drawing/2014/main" id="{42884E33-3B3E-44FF-9915-1CC1C4C274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9" t="9108" r="3319"/>
          <a:stretch/>
        </p:blipFill>
        <p:spPr bwMode="auto">
          <a:xfrm>
            <a:off x="12633884" y="4689843"/>
            <a:ext cx="7984679" cy="48030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ình ảnh Vs Logo PNG, Vector, PSD, và biểu tượng để tải về miễn phí |  pngtree">
            <a:extLst>
              <a:ext uri="{FF2B5EF4-FFF2-40B4-BE49-F238E27FC236}">
                <a16:creationId xmlns:a16="http://schemas.microsoft.com/office/drawing/2014/main" id="{EDBAED11-CAFF-4BEC-A6E1-11838AAC7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6144" y="601981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643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21315363" cy="13325147"/>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4189"/>
            <a:ext cx="21315363" cy="1010957"/>
          </a:xfrm>
          <a:prstGeom prst="rect">
            <a:avLst/>
          </a:prstGeom>
        </p:spPr>
      </p:pic>
      <p:pic>
        <p:nvPicPr>
          <p:cNvPr id="4" name="Picture 3" descr="Dai Nam [PPT] Template 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67239" cy="13322300"/>
          </a:xfrm>
          <a:prstGeom prst="rect">
            <a:avLst/>
          </a:prstGeom>
        </p:spPr>
      </p:pic>
      <p:sp>
        <p:nvSpPr>
          <p:cNvPr id="6" name="TextBox 5"/>
          <p:cNvSpPr txBox="1"/>
          <p:nvPr/>
        </p:nvSpPr>
        <p:spPr>
          <a:xfrm>
            <a:off x="7709518" y="2395662"/>
            <a:ext cx="11297427" cy="5509200"/>
          </a:xfrm>
          <a:prstGeom prst="rect">
            <a:avLst/>
          </a:prstGeom>
          <a:noFill/>
        </p:spPr>
        <p:txBody>
          <a:bodyPr wrap="square" rtlCol="0">
            <a:spAutoFit/>
          </a:bodyPr>
          <a:lstStyle/>
          <a:p>
            <a:pPr algn="ctr"/>
            <a:r>
              <a:rPr lang="en-US" sz="8800" b="1">
                <a:solidFill>
                  <a:srgbClr val="FFFFFF"/>
                </a:solidFill>
                <a:latin typeface="Arial"/>
                <a:cs typeface="Arial"/>
              </a:rPr>
              <a:t>CHƯƠNG 1</a:t>
            </a:r>
          </a:p>
          <a:p>
            <a:pPr algn="ctr"/>
            <a:r>
              <a:rPr lang="en-US" sz="8800" b="1">
                <a:solidFill>
                  <a:srgbClr val="FFFFFF"/>
                </a:solidFill>
                <a:latin typeface="Arial"/>
                <a:cs typeface="Arial"/>
              </a:rPr>
              <a:t>Giới thiệu về hệ thống máy tính</a:t>
            </a:r>
          </a:p>
          <a:p>
            <a:pPr algn="ctr"/>
            <a:endParaRPr lang="en-US" sz="8800" b="1" dirty="0">
              <a:solidFill>
                <a:srgbClr val="FFFFFF"/>
              </a:solidFill>
              <a:latin typeface="Arial"/>
              <a:cs typeface="Arial"/>
            </a:endParaRPr>
          </a:p>
        </p:txBody>
      </p:sp>
      <p:sp>
        <p:nvSpPr>
          <p:cNvPr id="8" name="TextBox 7">
            <a:extLst>
              <a:ext uri="{FF2B5EF4-FFF2-40B4-BE49-F238E27FC236}">
                <a16:creationId xmlns:a16="http://schemas.microsoft.com/office/drawing/2014/main" id="{B1CA6E0C-8459-4C89-AFBE-D4283C54E0D2}"/>
              </a:ext>
            </a:extLst>
          </p:cNvPr>
          <p:cNvSpPr txBox="1"/>
          <p:nvPr/>
        </p:nvSpPr>
        <p:spPr>
          <a:xfrm>
            <a:off x="7545196" y="8176867"/>
            <a:ext cx="12892210" cy="2123658"/>
          </a:xfrm>
          <a:prstGeom prst="rect">
            <a:avLst/>
          </a:prstGeom>
          <a:noFill/>
        </p:spPr>
        <p:txBody>
          <a:bodyPr wrap="square" rtlCol="0">
            <a:spAutoFit/>
          </a:bodyPr>
          <a:lstStyle/>
          <a:p>
            <a:r>
              <a:rPr lang="en-US" sz="6600" b="1">
                <a:solidFill>
                  <a:schemeClr val="bg1"/>
                </a:solidFill>
                <a:latin typeface="Arial"/>
                <a:cs typeface="Arial"/>
              </a:rPr>
              <a:t>1.3. Các thành phần cơ bản của máy tính</a:t>
            </a:r>
          </a:p>
        </p:txBody>
      </p:sp>
    </p:spTree>
    <p:extLst>
      <p:ext uri="{BB962C8B-B14F-4D97-AF65-F5344CB8AC3E}">
        <p14:creationId xmlns:p14="http://schemas.microsoft.com/office/powerpoint/2010/main" val="166763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ỗi phần cứng">
            <a:extLst>
              <a:ext uri="{FF2B5EF4-FFF2-40B4-BE49-F238E27FC236}">
                <a16:creationId xmlns:a16="http://schemas.microsoft.com/office/drawing/2014/main" id="{634FE6F9-5B1F-4F57-B0F6-E85F7E3E08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263"/>
          <a:stretch/>
        </p:blipFill>
        <p:spPr bwMode="auto">
          <a:xfrm>
            <a:off x="368879" y="2216727"/>
            <a:ext cx="11947954" cy="95625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11B198035 | Epson Perfection V600 Photo | A4 Home/Photo Scanners | Máy  quét | Gia đình | Epson Vietnam">
            <a:extLst>
              <a:ext uri="{FF2B5EF4-FFF2-40B4-BE49-F238E27FC236}">
                <a16:creationId xmlns:a16="http://schemas.microsoft.com/office/drawing/2014/main" id="{38EFBEEC-59CE-4ED2-82E0-FFE4F5880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249" y="154988"/>
            <a:ext cx="4340225" cy="2888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TEK SG1160 - Switch 16 port Gigabit unmanaged - Switch - An Phát - Nhà  phân phối thiết bị mạng chuyên nghiệp">
            <a:extLst>
              <a:ext uri="{FF2B5EF4-FFF2-40B4-BE49-F238E27FC236}">
                <a16:creationId xmlns:a16="http://schemas.microsoft.com/office/drawing/2014/main" id="{837AA936-8BAB-4E49-A3C2-A2C97BF63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10086" y="-4782"/>
            <a:ext cx="4065009" cy="30448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a 4G WiFi Router? | TP-Link Việt Nam">
            <a:extLst>
              <a:ext uri="{FF2B5EF4-FFF2-40B4-BE49-F238E27FC236}">
                <a16:creationId xmlns:a16="http://schemas.microsoft.com/office/drawing/2014/main" id="{9439B4D5-8C19-40F5-9CC0-8EDC20A2A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2053" y="6063950"/>
            <a:ext cx="3104066" cy="31040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SUS Webcam C3｜Streaming Kit｜ASUS USA">
            <a:extLst>
              <a:ext uri="{FF2B5EF4-FFF2-40B4-BE49-F238E27FC236}">
                <a16:creationId xmlns:a16="http://schemas.microsoft.com/office/drawing/2014/main" id="{8AF5EDE8-FD7D-42B2-9576-832B6A6D52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8717" y="990460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ảng vẽ điện tử cảm ứng, bảng vẽ đồ hoạ | Giá tốt 09/2024">
            <a:extLst>
              <a:ext uri="{FF2B5EF4-FFF2-40B4-BE49-F238E27FC236}">
                <a16:creationId xmlns:a16="http://schemas.microsoft.com/office/drawing/2014/main" id="{AA89B113-16BE-4746-AE18-0DCA36285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50557" y="2907318"/>
            <a:ext cx="5490511" cy="308496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ình ảnh Dấu Hỏi Màu đỏ PNG Miễn Phí Tải Về - Lovepik">
            <a:extLst>
              <a:ext uri="{FF2B5EF4-FFF2-40B4-BE49-F238E27FC236}">
                <a16:creationId xmlns:a16="http://schemas.microsoft.com/office/drawing/2014/main" id="{232E3C7B-9DF9-43ED-AE55-FDAB378E01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4043" y="2996845"/>
            <a:ext cx="3156632" cy="31566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3dthinking.vn/wp-content/uploads/2023/06/m4-600x450.png">
            <a:extLst>
              <a:ext uri="{FF2B5EF4-FFF2-40B4-BE49-F238E27FC236}">
                <a16:creationId xmlns:a16="http://schemas.microsoft.com/office/drawing/2014/main" id="{B4A7819D-FD90-46F5-9B56-955EF1A5B4E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116" r="22543"/>
          <a:stretch/>
        </p:blipFill>
        <p:spPr bwMode="auto">
          <a:xfrm>
            <a:off x="17295813" y="6314666"/>
            <a:ext cx="3959334" cy="5464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631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ỗi phần cứng">
            <a:extLst>
              <a:ext uri="{FF2B5EF4-FFF2-40B4-BE49-F238E27FC236}">
                <a16:creationId xmlns:a16="http://schemas.microsoft.com/office/drawing/2014/main" id="{634FE6F9-5B1F-4F57-B0F6-E85F7E3E08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13"/>
          <a:stretch/>
        </p:blipFill>
        <p:spPr bwMode="auto">
          <a:xfrm>
            <a:off x="2341135" y="500495"/>
            <a:ext cx="10717640" cy="117953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GA giá rẻ - Card màn hình, đồ họa PC chỉ từ 1 triệu chính hãng –  TINHOCNGOISAO.COM">
            <a:extLst>
              <a:ext uri="{FF2B5EF4-FFF2-40B4-BE49-F238E27FC236}">
                <a16:creationId xmlns:a16="http://schemas.microsoft.com/office/drawing/2014/main" id="{B4729525-80AB-4F94-B602-FA260E8CC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643" b="18281"/>
          <a:stretch/>
        </p:blipFill>
        <p:spPr bwMode="auto">
          <a:xfrm>
            <a:off x="15437262" y="871214"/>
            <a:ext cx="4993862" cy="33497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und Card - Card âm thanh chất giá rẻ chỉ từ 199.000đ">
            <a:extLst>
              <a:ext uri="{FF2B5EF4-FFF2-40B4-BE49-F238E27FC236}">
                <a16:creationId xmlns:a16="http://schemas.microsoft.com/office/drawing/2014/main" id="{4FDC89CF-F1AC-49AC-B155-6CDD49B15E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7774" y="4420957"/>
            <a:ext cx="5213350" cy="38899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twork Interface Card (NIC) | Download Scientific Diagram">
            <a:extLst>
              <a:ext uri="{FF2B5EF4-FFF2-40B4-BE49-F238E27FC236}">
                <a16:creationId xmlns:a16="http://schemas.microsoft.com/office/drawing/2014/main" id="{753FA920-E05C-44A1-8CC7-F5EB428C8F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51115" y="8901343"/>
            <a:ext cx="5280009" cy="288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1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aptop Dell Inspiron 15 3520 i5 (25P231) - Chính hãng, trả góp">
            <a:extLst>
              <a:ext uri="{FF2B5EF4-FFF2-40B4-BE49-F238E27FC236}">
                <a16:creationId xmlns:a16="http://schemas.microsoft.com/office/drawing/2014/main" id="{88D93AA4-BA17-4316-ACA0-370849FA8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7789"/>
            <a:ext cx="8604813" cy="57261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ột chiếc laptop chơi game sẽ có tuổi thọ bao nhiêu năm?">
            <a:extLst>
              <a:ext uri="{FF2B5EF4-FFF2-40B4-BE49-F238E27FC236}">
                <a16:creationId xmlns:a16="http://schemas.microsoft.com/office/drawing/2014/main" id="{D78C2FA5-D630-4C5C-80A6-EA3A93C67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7163" y="2617789"/>
            <a:ext cx="11932866" cy="7383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738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furbished All In One PCs | Stone Refurb">
            <a:extLst>
              <a:ext uri="{FF2B5EF4-FFF2-40B4-BE49-F238E27FC236}">
                <a16:creationId xmlns:a16="http://schemas.microsoft.com/office/drawing/2014/main" id="{95AA05DE-33B8-4509-85A5-1B1D32AC7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62" y="3522663"/>
            <a:ext cx="9564519" cy="49355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áy bộ HP Pro 240 G9 All-in-One 6M3V4PA (Đen), tháng 09-2024">
            <a:extLst>
              <a:ext uri="{FF2B5EF4-FFF2-40B4-BE49-F238E27FC236}">
                <a16:creationId xmlns:a16="http://schemas.microsoft.com/office/drawing/2014/main" id="{CF99763B-F754-4DCF-9E0F-94671EE57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2825" y="2817813"/>
            <a:ext cx="6845300" cy="684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267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21315363" cy="13325147"/>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4189"/>
            <a:ext cx="21315363" cy="1010957"/>
          </a:xfrm>
          <a:prstGeom prst="rect">
            <a:avLst/>
          </a:prstGeom>
        </p:spPr>
      </p:pic>
      <p:pic>
        <p:nvPicPr>
          <p:cNvPr id="4" name="Picture 3" descr="Dai Nam [PPT] Template 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667239" cy="13322300"/>
          </a:xfrm>
          <a:prstGeom prst="rect">
            <a:avLst/>
          </a:prstGeom>
        </p:spPr>
      </p:pic>
      <p:sp>
        <p:nvSpPr>
          <p:cNvPr id="6" name="TextBox 5"/>
          <p:cNvSpPr txBox="1"/>
          <p:nvPr/>
        </p:nvSpPr>
        <p:spPr>
          <a:xfrm>
            <a:off x="7986609" y="1151950"/>
            <a:ext cx="11297427" cy="5509200"/>
          </a:xfrm>
          <a:prstGeom prst="rect">
            <a:avLst/>
          </a:prstGeom>
          <a:noFill/>
        </p:spPr>
        <p:txBody>
          <a:bodyPr wrap="square" rtlCol="0">
            <a:spAutoFit/>
          </a:bodyPr>
          <a:lstStyle/>
          <a:p>
            <a:pPr algn="ctr"/>
            <a:r>
              <a:rPr lang="en-US" sz="8800" b="1">
                <a:solidFill>
                  <a:srgbClr val="FFFFFF"/>
                </a:solidFill>
                <a:latin typeface="Arial"/>
                <a:cs typeface="Arial"/>
              </a:rPr>
              <a:t>CHƯƠNG 1</a:t>
            </a:r>
          </a:p>
          <a:p>
            <a:pPr algn="ctr"/>
            <a:r>
              <a:rPr lang="en-US" sz="8800" b="1">
                <a:solidFill>
                  <a:srgbClr val="FFFFFF"/>
                </a:solidFill>
                <a:latin typeface="Arial"/>
                <a:cs typeface="Arial"/>
              </a:rPr>
              <a:t>Giới thiệu về hệ thống máy tính</a:t>
            </a:r>
          </a:p>
          <a:p>
            <a:pPr algn="ctr"/>
            <a:endParaRPr lang="en-US" sz="8800" b="1" dirty="0">
              <a:solidFill>
                <a:srgbClr val="FFFFFF"/>
              </a:solidFill>
              <a:latin typeface="Arial"/>
              <a:cs typeface="Arial"/>
            </a:endParaRPr>
          </a:p>
        </p:txBody>
      </p:sp>
      <p:sp>
        <p:nvSpPr>
          <p:cNvPr id="10" name="TextBox 9">
            <a:extLst>
              <a:ext uri="{FF2B5EF4-FFF2-40B4-BE49-F238E27FC236}">
                <a16:creationId xmlns:a16="http://schemas.microsoft.com/office/drawing/2014/main" id="{1D6092C5-FBB3-4D7E-A1F8-7822D219FD5E}"/>
              </a:ext>
            </a:extLst>
          </p:cNvPr>
          <p:cNvSpPr txBox="1"/>
          <p:nvPr/>
        </p:nvSpPr>
        <p:spPr>
          <a:xfrm>
            <a:off x="7871515" y="7586867"/>
            <a:ext cx="12892210" cy="1107996"/>
          </a:xfrm>
          <a:prstGeom prst="rect">
            <a:avLst/>
          </a:prstGeom>
          <a:noFill/>
        </p:spPr>
        <p:txBody>
          <a:bodyPr wrap="square" rtlCol="0">
            <a:spAutoFit/>
          </a:bodyPr>
          <a:lstStyle/>
          <a:p>
            <a:r>
              <a:rPr lang="en-US" sz="6600" b="1">
                <a:solidFill>
                  <a:schemeClr val="bg1"/>
                </a:solidFill>
                <a:latin typeface="Arial"/>
                <a:cs typeface="Arial"/>
              </a:rPr>
              <a:t>1.4. Mạng máy tính</a:t>
            </a:r>
          </a:p>
        </p:txBody>
      </p:sp>
    </p:spTree>
    <p:extLst>
      <p:ext uri="{BB962C8B-B14F-4D97-AF65-F5344CB8AC3E}">
        <p14:creationId xmlns:p14="http://schemas.microsoft.com/office/powerpoint/2010/main" val="3803230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Khái niệm về mạng máy tính</a:t>
            </a:r>
          </a:p>
        </p:txBody>
      </p:sp>
      <p:sp>
        <p:nvSpPr>
          <p:cNvPr id="3" name="Content Placeholder 2"/>
          <p:cNvSpPr>
            <a:spLocks noGrp="1"/>
          </p:cNvSpPr>
          <p:nvPr>
            <p:ph idx="1"/>
          </p:nvPr>
        </p:nvSpPr>
        <p:spPr>
          <a:xfrm>
            <a:off x="2664301" y="3108537"/>
            <a:ext cx="15986760" cy="5476944"/>
          </a:xfrm>
        </p:spPr>
        <p:txBody>
          <a:bodyPr>
            <a:noAutofit/>
          </a:bodyPr>
          <a:lstStyle/>
          <a:p>
            <a:pPr algn="just"/>
            <a:r>
              <a:rPr lang="vi-VN" sz="5439" b="1"/>
              <a:t>Mạng máy tính là mạng của hai hay nhiều máy tính được nối lại với nhau bằng một </a:t>
            </a:r>
            <a:r>
              <a:rPr lang="vi-VN" sz="5439" b="1" u="sng"/>
              <a:t>đường truyền vật lý</a:t>
            </a:r>
            <a:r>
              <a:rPr lang="vi-VN" sz="5439" b="1"/>
              <a:t> theo một </a:t>
            </a:r>
            <a:r>
              <a:rPr lang="vi-VN" sz="5439" b="1" u="sng"/>
              <a:t>kiến trúc</a:t>
            </a:r>
            <a:r>
              <a:rPr lang="vi-VN" sz="5439" b="1"/>
              <a:t> nào đó. </a:t>
            </a:r>
            <a:endParaRPr lang="en-US" sz="5439" b="1"/>
          </a:p>
          <a:p>
            <a:r>
              <a:rPr lang="vi-VN" sz="5439"/>
              <a:t>Mạng có thể có kiến trúc đơn giản như hình dưới đây: </a:t>
            </a:r>
            <a:endParaRPr lang="en-US" sz="4857">
              <a:latin typeface="Arial" pitchFamily="34" charset="0"/>
              <a:cs typeface="Arial" pitchFamily="34" charset="0"/>
            </a:endParaRPr>
          </a:p>
        </p:txBody>
      </p:sp>
      <p:pic>
        <p:nvPicPr>
          <p:cNvPr id="5" name="Picture 8"/>
          <p:cNvPicPr>
            <a:picLocks noChangeAspect="1" noChangeArrowheads="1"/>
          </p:cNvPicPr>
          <p:nvPr/>
        </p:nvPicPr>
        <p:blipFill>
          <a:blip r:embed="rId2"/>
          <a:srcRect l="42168" t="44444" r="42020" b="34960"/>
          <a:stretch>
            <a:fillRect/>
          </a:stretch>
        </p:blipFill>
        <p:spPr bwMode="auto">
          <a:xfrm>
            <a:off x="5453413" y="9594250"/>
            <a:ext cx="2983884" cy="2099770"/>
          </a:xfrm>
          <a:prstGeom prst="rect">
            <a:avLst/>
          </a:prstGeom>
          <a:noFill/>
          <a:ln w="9525">
            <a:noFill/>
            <a:miter lim="800000"/>
            <a:headEnd/>
            <a:tailEnd/>
          </a:ln>
          <a:effectLst/>
        </p:spPr>
      </p:pic>
      <p:pic>
        <p:nvPicPr>
          <p:cNvPr id="6" name="Picture 8"/>
          <p:cNvPicPr>
            <a:picLocks noChangeAspect="1" noChangeArrowheads="1"/>
          </p:cNvPicPr>
          <p:nvPr/>
        </p:nvPicPr>
        <p:blipFill>
          <a:blip r:embed="rId2"/>
          <a:srcRect l="42168" t="44444" r="42020" b="34960"/>
          <a:stretch>
            <a:fillRect/>
          </a:stretch>
        </p:blipFill>
        <p:spPr bwMode="auto">
          <a:xfrm>
            <a:off x="12114563" y="9594250"/>
            <a:ext cx="2983884" cy="2099770"/>
          </a:xfrm>
          <a:prstGeom prst="rect">
            <a:avLst/>
          </a:prstGeom>
          <a:noFill/>
          <a:ln w="9525">
            <a:noFill/>
            <a:miter lim="800000"/>
            <a:headEnd/>
            <a:tailEnd/>
          </a:ln>
          <a:effectLst/>
        </p:spPr>
      </p:pic>
      <p:cxnSp>
        <p:nvCxnSpPr>
          <p:cNvPr id="8" name="Straight Connector 7"/>
          <p:cNvCxnSpPr>
            <a:stCxn id="5" idx="3"/>
            <a:endCxn id="6" idx="1"/>
          </p:cNvCxnSpPr>
          <p:nvPr/>
        </p:nvCxnSpPr>
        <p:spPr>
          <a:xfrm>
            <a:off x="8437297" y="10644135"/>
            <a:ext cx="3677266" cy="30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1B28-3CC0-41A0-B54A-3B1E8A3C0A8B}"/>
              </a:ext>
            </a:extLst>
          </p:cNvPr>
          <p:cNvSpPr>
            <a:spLocks noGrp="1"/>
          </p:cNvSpPr>
          <p:nvPr>
            <p:ph type="title"/>
          </p:nvPr>
        </p:nvSpPr>
        <p:spPr/>
        <p:txBody>
          <a:bodyPr/>
          <a:lstStyle/>
          <a:p>
            <a:r>
              <a:rPr lang="en-US"/>
              <a:t>Đặt vấn đề</a:t>
            </a:r>
          </a:p>
        </p:txBody>
      </p:sp>
      <p:sp>
        <p:nvSpPr>
          <p:cNvPr id="3" name="Content Placeholder 2">
            <a:extLst>
              <a:ext uri="{FF2B5EF4-FFF2-40B4-BE49-F238E27FC236}">
                <a16:creationId xmlns:a16="http://schemas.microsoft.com/office/drawing/2014/main" id="{7375B506-A106-4B60-B780-6EC5FD02A546}"/>
              </a:ext>
            </a:extLst>
          </p:cNvPr>
          <p:cNvSpPr>
            <a:spLocks noGrp="1"/>
          </p:cNvSpPr>
          <p:nvPr>
            <p:ph idx="1"/>
          </p:nvPr>
        </p:nvSpPr>
        <p:spPr/>
        <p:txBody>
          <a:bodyPr/>
          <a:lstStyle/>
          <a:p>
            <a:pPr marL="0" indent="0">
              <a:buNone/>
            </a:pPr>
            <a:r>
              <a:rPr lang="en-US"/>
              <a:t>Máy tính sinh ra để làm gì?</a:t>
            </a:r>
          </a:p>
          <a:p>
            <a:pPr marL="0" indent="0">
              <a:buNone/>
            </a:pPr>
            <a:r>
              <a:rPr lang="en-US"/>
              <a:t>Biểu diễn thông tin trên máy tính?</a:t>
            </a:r>
          </a:p>
          <a:p>
            <a:pPr marL="0" indent="0">
              <a:buNone/>
            </a:pPr>
            <a:r>
              <a:rPr lang="en-US"/>
              <a:t>Phần cứng biểu diễn thông tin nh</a:t>
            </a:r>
            <a:r>
              <a:rPr lang="vi-VN"/>
              <a:t>ư</a:t>
            </a:r>
            <a:r>
              <a:rPr lang="en-US"/>
              <a:t> thế nào?</a:t>
            </a:r>
          </a:p>
          <a:p>
            <a:pPr marL="0" indent="0">
              <a:buNone/>
            </a:pPr>
            <a:endParaRPr lang="en-US"/>
          </a:p>
        </p:txBody>
      </p:sp>
    </p:spTree>
    <p:extLst>
      <p:ext uri="{BB962C8B-B14F-4D97-AF65-F5344CB8AC3E}">
        <p14:creationId xmlns:p14="http://schemas.microsoft.com/office/powerpoint/2010/main" val="870439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EBE888-2FED-4B39-A0D8-D6F856626E34}"/>
              </a:ext>
            </a:extLst>
          </p:cNvPr>
          <p:cNvSpPr/>
          <p:nvPr/>
        </p:nvSpPr>
        <p:spPr>
          <a:xfrm>
            <a:off x="1131771" y="4038177"/>
            <a:ext cx="19051819" cy="3046988"/>
          </a:xfrm>
          <a:prstGeom prst="rect">
            <a:avLst/>
          </a:prstGeom>
          <a:noFill/>
        </p:spPr>
        <p:txBody>
          <a:bodyPr wrap="none" lIns="91440" tIns="45720" rIns="91440" bIns="45720">
            <a:spAutoFit/>
          </a:bodyPr>
          <a:lstStyle/>
          <a:p>
            <a:pPr algn="ctr"/>
            <a:r>
              <a:rPr lang="en-US" sz="9600" b="0" cap="none" spc="0">
                <a:ln w="0"/>
                <a:solidFill>
                  <a:schemeClr val="tx1"/>
                </a:solidFill>
                <a:effectLst>
                  <a:outerShdw blurRad="38100" dist="19050" dir="2700000" algn="tl" rotWithShape="0">
                    <a:schemeClr val="dk1">
                      <a:alpha val="40000"/>
                    </a:schemeClr>
                  </a:outerShdw>
                </a:effectLst>
              </a:rPr>
              <a:t>Thảo luận </a:t>
            </a:r>
          </a:p>
          <a:p>
            <a:pPr algn="ctr"/>
            <a:r>
              <a:rPr lang="en-US" sz="9600" b="0" cap="none" spc="0">
                <a:ln w="0"/>
                <a:solidFill>
                  <a:schemeClr val="tx1"/>
                </a:solidFill>
                <a:effectLst>
                  <a:outerShdw blurRad="38100" dist="19050" dir="2700000" algn="tl" rotWithShape="0">
                    <a:schemeClr val="dk1">
                      <a:alpha val="40000"/>
                    </a:schemeClr>
                  </a:outerShdw>
                </a:effectLst>
              </a:rPr>
              <a:t>về các thành phần của mạng máy tính</a:t>
            </a:r>
          </a:p>
        </p:txBody>
      </p:sp>
    </p:spTree>
    <p:extLst>
      <p:ext uri="{BB962C8B-B14F-4D97-AF65-F5344CB8AC3E}">
        <p14:creationId xmlns:p14="http://schemas.microsoft.com/office/powerpoint/2010/main" val="295112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 Phân loại mạng máy tính</a:t>
            </a:r>
          </a:p>
        </p:txBody>
      </p:sp>
      <p:sp>
        <p:nvSpPr>
          <p:cNvPr id="3" name="Content Placeholder 2"/>
          <p:cNvSpPr>
            <a:spLocks noGrp="1"/>
          </p:cNvSpPr>
          <p:nvPr>
            <p:ph idx="1"/>
          </p:nvPr>
        </p:nvSpPr>
        <p:spPr>
          <a:xfrm>
            <a:off x="2858265" y="2620096"/>
            <a:ext cx="15986760" cy="9473636"/>
          </a:xfrm>
        </p:spPr>
        <p:txBody>
          <a:bodyPr>
            <a:noAutofit/>
          </a:bodyPr>
          <a:lstStyle/>
          <a:p>
            <a:pPr algn="just">
              <a:buNone/>
            </a:pPr>
            <a:r>
              <a:rPr lang="en-US" sz="4662">
                <a:latin typeface="Arial" pitchFamily="34" charset="0"/>
                <a:cs typeface="Arial" pitchFamily="34" charset="0"/>
              </a:rPr>
              <a:t>- Phân loại theo kỹ thuật truyền tin</a:t>
            </a:r>
          </a:p>
          <a:p>
            <a:pPr algn="just">
              <a:buNone/>
            </a:pPr>
            <a:r>
              <a:rPr lang="en-US" sz="4662">
                <a:latin typeface="Arial" pitchFamily="34" charset="0"/>
                <a:cs typeface="Arial" pitchFamily="34" charset="0"/>
              </a:rPr>
              <a:t>- </a:t>
            </a:r>
            <a:r>
              <a:rPr lang="en-US" sz="4662">
                <a:solidFill>
                  <a:srgbClr val="FF0000"/>
                </a:solidFill>
                <a:latin typeface="Arial" pitchFamily="34" charset="0"/>
                <a:cs typeface="Arial" pitchFamily="34" charset="0"/>
              </a:rPr>
              <a:t>Phân loại theo kiến trúc mạng</a:t>
            </a:r>
          </a:p>
          <a:p>
            <a:pPr algn="just">
              <a:buNone/>
            </a:pPr>
            <a:r>
              <a:rPr lang="en-US" sz="4662">
                <a:latin typeface="Arial" pitchFamily="34" charset="0"/>
                <a:cs typeface="Arial" pitchFamily="34" charset="0"/>
              </a:rPr>
              <a:t>- </a:t>
            </a:r>
            <a:r>
              <a:rPr lang="en-US" sz="4662">
                <a:solidFill>
                  <a:srgbClr val="FF0000"/>
                </a:solidFill>
                <a:latin typeface="Arial" pitchFamily="34" charset="0"/>
                <a:cs typeface="Arial" pitchFamily="34" charset="0"/>
              </a:rPr>
              <a:t>Phân loại theo phạm vi địa lý</a:t>
            </a:r>
          </a:p>
          <a:p>
            <a:pPr algn="just">
              <a:buNone/>
            </a:pPr>
            <a:r>
              <a:rPr lang="en-US" sz="4662">
                <a:solidFill>
                  <a:srgbClr val="FF0000"/>
                </a:solidFill>
                <a:latin typeface="Arial" pitchFamily="34" charset="0"/>
                <a:cs typeface="Arial" pitchFamily="34" charset="0"/>
              </a:rPr>
              <a:t>	+ LAN</a:t>
            </a:r>
          </a:p>
          <a:p>
            <a:pPr algn="just">
              <a:buNone/>
            </a:pPr>
            <a:r>
              <a:rPr lang="en-US" sz="4662">
                <a:solidFill>
                  <a:srgbClr val="FF0000"/>
                </a:solidFill>
                <a:latin typeface="Arial" pitchFamily="34" charset="0"/>
                <a:cs typeface="Arial" pitchFamily="34" charset="0"/>
              </a:rPr>
              <a:t>	+ MAN</a:t>
            </a:r>
          </a:p>
          <a:p>
            <a:pPr algn="just">
              <a:buNone/>
            </a:pPr>
            <a:r>
              <a:rPr lang="en-US" sz="4662">
                <a:solidFill>
                  <a:srgbClr val="FF0000"/>
                </a:solidFill>
                <a:latin typeface="Arial" pitchFamily="34" charset="0"/>
                <a:cs typeface="Arial" pitchFamily="34" charset="0"/>
              </a:rPr>
              <a:t>	+ WAN</a:t>
            </a:r>
          </a:p>
          <a:p>
            <a:pPr algn="just">
              <a:buNone/>
            </a:pPr>
            <a:r>
              <a:rPr lang="en-US" sz="4662">
                <a:solidFill>
                  <a:srgbClr val="FF0000"/>
                </a:solidFill>
                <a:latin typeface="Arial" pitchFamily="34" charset="0"/>
                <a:cs typeface="Arial" pitchFamily="34" charset="0"/>
              </a:rPr>
              <a:t>	+ GAN</a:t>
            </a:r>
          </a:p>
          <a:p>
            <a:pPr algn="just">
              <a:buNone/>
            </a:pPr>
            <a:r>
              <a:rPr lang="en-US" sz="4662">
                <a:solidFill>
                  <a:srgbClr val="FF0000"/>
                </a:solidFill>
                <a:latin typeface="Arial" pitchFamily="34" charset="0"/>
                <a:cs typeface="Arial" pitchFamily="34" charset="0"/>
              </a:rPr>
              <a:t>- Phân loại theo mô hình mạng</a:t>
            </a:r>
          </a:p>
          <a:p>
            <a:pPr algn="just">
              <a:buNone/>
            </a:pPr>
            <a:r>
              <a:rPr lang="en-US" sz="4662">
                <a:solidFill>
                  <a:srgbClr val="FF0000"/>
                </a:solidFill>
                <a:latin typeface="Arial" pitchFamily="34" charset="0"/>
                <a:cs typeface="Arial" pitchFamily="34" charset="0"/>
              </a:rPr>
              <a:t>	+ Mạng ngang hàng</a:t>
            </a:r>
          </a:p>
          <a:p>
            <a:pPr algn="just">
              <a:buNone/>
            </a:pPr>
            <a:r>
              <a:rPr lang="en-US" sz="4662">
                <a:solidFill>
                  <a:srgbClr val="FF0000"/>
                </a:solidFill>
                <a:latin typeface="Arial" pitchFamily="34" charset="0"/>
                <a:cs typeface="Arial" pitchFamily="34" charset="0"/>
              </a:rPr>
              <a:t>	+ Mạng Khách/chủ</a:t>
            </a:r>
          </a:p>
          <a:p>
            <a:pPr algn="just">
              <a:buNone/>
            </a:pPr>
            <a:endParaRPr lang="en-US" sz="4662">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767" y="370066"/>
            <a:ext cx="19183827" cy="2220383"/>
          </a:xfrm>
        </p:spPr>
        <p:txBody>
          <a:bodyPr/>
          <a:lstStyle/>
          <a:p>
            <a:r>
              <a:rPr lang="en-US"/>
              <a:t>Phân loại theo kiến trúc mạng</a:t>
            </a:r>
          </a:p>
        </p:txBody>
      </p:sp>
      <p:sp>
        <p:nvSpPr>
          <p:cNvPr id="5" name="Content Placeholder 2"/>
          <p:cNvSpPr>
            <a:spLocks noGrp="1"/>
          </p:cNvSpPr>
          <p:nvPr>
            <p:ph idx="1"/>
          </p:nvPr>
        </p:nvSpPr>
        <p:spPr>
          <a:xfrm>
            <a:off x="1749901" y="2368410"/>
            <a:ext cx="15986760" cy="1480256"/>
          </a:xfrm>
        </p:spPr>
        <p:txBody>
          <a:bodyPr>
            <a:normAutofit/>
          </a:bodyPr>
          <a:lstStyle/>
          <a:p>
            <a:pPr>
              <a:buNone/>
            </a:pPr>
            <a:r>
              <a:rPr lang="en-US"/>
              <a:t>Mạng hình tuyến (Bus)</a:t>
            </a:r>
          </a:p>
        </p:txBody>
      </p:sp>
      <p:pic>
        <p:nvPicPr>
          <p:cNvPr id="6" name="Picture 2"/>
          <p:cNvPicPr>
            <a:picLocks noChangeAspect="1" noChangeArrowheads="1"/>
          </p:cNvPicPr>
          <p:nvPr/>
        </p:nvPicPr>
        <p:blipFill>
          <a:blip r:embed="rId2"/>
          <a:srcRect l="14056" t="50949" r="70737" b="31201"/>
          <a:stretch>
            <a:fillRect/>
          </a:stretch>
        </p:blipFill>
        <p:spPr bwMode="auto">
          <a:xfrm>
            <a:off x="4378036" y="3784016"/>
            <a:ext cx="12590057" cy="7983939"/>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2664301" y="1307447"/>
            <a:ext cx="15986760" cy="1480256"/>
          </a:xfrm>
        </p:spPr>
        <p:txBody>
          <a:bodyPr>
            <a:normAutofit/>
          </a:bodyPr>
          <a:lstStyle/>
          <a:p>
            <a:pPr>
              <a:buNone/>
            </a:pPr>
            <a:r>
              <a:rPr lang="en-US"/>
              <a:t>Mạng hình sao (Star)</a:t>
            </a:r>
          </a:p>
        </p:txBody>
      </p:sp>
      <p:pic>
        <p:nvPicPr>
          <p:cNvPr id="7" name="Picture 2"/>
          <p:cNvPicPr>
            <a:picLocks noChangeAspect="1" noChangeArrowheads="1"/>
          </p:cNvPicPr>
          <p:nvPr/>
        </p:nvPicPr>
        <p:blipFill>
          <a:blip r:embed="rId2"/>
          <a:srcRect l="30005" t="52322" r="57013" b="28455"/>
          <a:stretch>
            <a:fillRect/>
          </a:stretch>
        </p:blipFill>
        <p:spPr bwMode="auto">
          <a:xfrm>
            <a:off x="5106722" y="2787703"/>
            <a:ext cx="11101917" cy="8881533"/>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135356" y="1224320"/>
            <a:ext cx="15986760" cy="1480256"/>
          </a:xfrm>
        </p:spPr>
        <p:txBody>
          <a:bodyPr>
            <a:normAutofit/>
          </a:bodyPr>
          <a:lstStyle/>
          <a:p>
            <a:pPr>
              <a:buNone/>
            </a:pPr>
            <a:r>
              <a:rPr lang="en-US"/>
              <a:t>Mạng vòng (ring)</a:t>
            </a:r>
          </a:p>
        </p:txBody>
      </p:sp>
      <p:pic>
        <p:nvPicPr>
          <p:cNvPr id="7" name="Picture 2"/>
          <p:cNvPicPr>
            <a:picLocks noChangeAspect="1" noChangeArrowheads="1"/>
          </p:cNvPicPr>
          <p:nvPr/>
        </p:nvPicPr>
        <p:blipFill>
          <a:blip r:embed="rId2"/>
          <a:srcRect l="45212" t="50949" r="43192" b="27082"/>
          <a:stretch>
            <a:fillRect/>
          </a:stretch>
        </p:blipFill>
        <p:spPr bwMode="auto">
          <a:xfrm>
            <a:off x="5967532" y="2704576"/>
            <a:ext cx="8437457" cy="8636322"/>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2664301" y="1058065"/>
            <a:ext cx="15986760" cy="1480256"/>
          </a:xfrm>
        </p:spPr>
        <p:txBody>
          <a:bodyPr>
            <a:normAutofit/>
          </a:bodyPr>
          <a:lstStyle/>
          <a:p>
            <a:pPr>
              <a:buNone/>
            </a:pPr>
            <a:r>
              <a:rPr lang="en-US"/>
              <a:t>Mạng hình lưới (Mesh)</a:t>
            </a:r>
          </a:p>
        </p:txBody>
      </p:sp>
      <p:pic>
        <p:nvPicPr>
          <p:cNvPr id="6" name="Picture 2"/>
          <p:cNvPicPr>
            <a:picLocks noChangeAspect="1" noChangeArrowheads="1"/>
          </p:cNvPicPr>
          <p:nvPr/>
        </p:nvPicPr>
        <p:blipFill>
          <a:blip r:embed="rId2"/>
          <a:srcRect l="14056" t="71545" r="71849" b="7859"/>
          <a:stretch>
            <a:fillRect/>
          </a:stretch>
        </p:blipFill>
        <p:spPr bwMode="auto">
          <a:xfrm>
            <a:off x="4903644" y="2395677"/>
            <a:ext cx="10805866" cy="8530946"/>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2812326" y="919520"/>
            <a:ext cx="15986760" cy="1480256"/>
          </a:xfrm>
        </p:spPr>
        <p:txBody>
          <a:bodyPr>
            <a:normAutofit/>
          </a:bodyPr>
          <a:lstStyle/>
          <a:p>
            <a:pPr>
              <a:buNone/>
            </a:pPr>
            <a:r>
              <a:rPr lang="en-US"/>
              <a:t>Mạng hình cây (Tree)</a:t>
            </a:r>
          </a:p>
        </p:txBody>
      </p:sp>
      <p:pic>
        <p:nvPicPr>
          <p:cNvPr id="7" name="Picture 2"/>
          <p:cNvPicPr>
            <a:picLocks noChangeAspect="1" noChangeArrowheads="1"/>
          </p:cNvPicPr>
          <p:nvPr/>
        </p:nvPicPr>
        <p:blipFill>
          <a:blip r:embed="rId2"/>
          <a:srcRect l="28522" t="72918" r="56642" b="7859"/>
          <a:stretch>
            <a:fillRect/>
          </a:stretch>
        </p:blipFill>
        <p:spPr bwMode="auto">
          <a:xfrm>
            <a:off x="4089870" y="2103723"/>
            <a:ext cx="12434147" cy="8703903"/>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024519" y="1058066"/>
            <a:ext cx="15986760" cy="1480256"/>
          </a:xfrm>
        </p:spPr>
        <p:txBody>
          <a:bodyPr>
            <a:normAutofit/>
          </a:bodyPr>
          <a:lstStyle/>
          <a:p>
            <a:pPr>
              <a:buNone/>
            </a:pPr>
            <a:r>
              <a:rPr lang="en-US"/>
              <a:t>Mạng điểm nối điểm (Point  to Point)</a:t>
            </a:r>
          </a:p>
        </p:txBody>
      </p:sp>
      <p:pic>
        <p:nvPicPr>
          <p:cNvPr id="6" name="Picture 2"/>
          <p:cNvPicPr>
            <a:picLocks noChangeAspect="1" noChangeArrowheads="1"/>
          </p:cNvPicPr>
          <p:nvPr/>
        </p:nvPicPr>
        <p:blipFill>
          <a:blip r:embed="rId2"/>
          <a:srcRect l="45212" t="74978" r="43192" b="7859"/>
          <a:stretch>
            <a:fillRect/>
          </a:stretch>
        </p:blipFill>
        <p:spPr bwMode="auto">
          <a:xfrm>
            <a:off x="6957042" y="4072531"/>
            <a:ext cx="7401278" cy="5918532"/>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loại theo phạm vi địa lý</a:t>
            </a:r>
          </a:p>
        </p:txBody>
      </p:sp>
      <p:sp>
        <p:nvSpPr>
          <p:cNvPr id="3" name="Content Placeholder 2"/>
          <p:cNvSpPr>
            <a:spLocks noGrp="1"/>
          </p:cNvSpPr>
          <p:nvPr>
            <p:ph idx="1"/>
          </p:nvPr>
        </p:nvSpPr>
        <p:spPr>
          <a:xfrm>
            <a:off x="1065767" y="2531851"/>
            <a:ext cx="19183827" cy="8792102"/>
          </a:xfrm>
        </p:spPr>
        <p:txBody>
          <a:bodyPr>
            <a:normAutofit fontScale="92500"/>
          </a:bodyPr>
          <a:lstStyle/>
          <a:p>
            <a:pPr>
              <a:buNone/>
            </a:pPr>
            <a:r>
              <a:rPr lang="en-US" b="1"/>
              <a:t>Mạng cục bộ</a:t>
            </a:r>
          </a:p>
          <a:p>
            <a:r>
              <a:rPr lang="en-US"/>
              <a:t>Gọi tắt là mạng LAN (Local Area Network)</a:t>
            </a:r>
          </a:p>
          <a:p>
            <a:r>
              <a:rPr lang="en-US"/>
              <a:t>Phạm vi trong một phòng, một tòa nhà, một khu vực (từ vài m</a:t>
            </a:r>
            <a:r>
              <a:rPr lang="en-US" baseline="30000"/>
              <a:t>2</a:t>
            </a:r>
            <a:r>
              <a:rPr lang="en-US"/>
              <a:t> cho đến hàng km</a:t>
            </a:r>
            <a:r>
              <a:rPr lang="en-US" baseline="30000"/>
              <a:t>2</a:t>
            </a:r>
            <a:r>
              <a:rPr lang="en-US"/>
              <a:t>)</a:t>
            </a:r>
          </a:p>
          <a:p>
            <a:r>
              <a:rPr lang="en-US">
                <a:latin typeface="Calibri" pitchFamily="34" charset="0"/>
                <a:cs typeface="Calibri" pitchFamily="34" charset="0"/>
              </a:rPr>
              <a:t>T</a:t>
            </a:r>
            <a:r>
              <a:rPr lang="vi-VN">
                <a:latin typeface="Calibri" pitchFamily="34" charset="0"/>
                <a:cs typeface="Calibri" pitchFamily="34" charset="0"/>
              </a:rPr>
              <a:t>huộc loại mạng quảng bá, sử dụng một đường truyền có tốc độ cao, băng thông rộng, có hình trạng (topology) đơn giản như mạng hình bus, mạng hình sao (Star topology), mạng hình vòng (Ring topology).</a:t>
            </a:r>
            <a:endParaRPr lang="en-US">
              <a:latin typeface="Calibri" pitchFamily="34" charset="0"/>
              <a:cs typeface="Calibri"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4301" y="3108539"/>
            <a:ext cx="15986760" cy="6365099"/>
          </a:xfrm>
        </p:spPr>
        <p:txBody>
          <a:bodyPr>
            <a:normAutofit fontScale="92500" lnSpcReduction="10000"/>
          </a:bodyPr>
          <a:lstStyle/>
          <a:p>
            <a:pPr>
              <a:buNone/>
            </a:pPr>
            <a:r>
              <a:rPr lang="en-US" b="1"/>
              <a:t>Mạng đô thị </a:t>
            </a:r>
          </a:p>
          <a:p>
            <a:r>
              <a:rPr lang="en-US"/>
              <a:t>Gọi tắt là MAN (Metropolitan Area Network)</a:t>
            </a:r>
          </a:p>
          <a:p>
            <a:r>
              <a:rPr lang="vi-VN"/>
              <a:t>Mạng MAN được sử dụng để nối tất cả các máy tính trong phạm vi toàn thành phố. Ví dụ như mạng truyền hình cáp trong thành phố.</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ai Nam [PPT] Template 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30297"/>
            <a:ext cx="21315364" cy="1010957"/>
          </a:xfrm>
          <a:prstGeom prst="rect">
            <a:avLst/>
          </a:prstGeom>
        </p:spPr>
      </p:pic>
      <p:sp>
        <p:nvSpPr>
          <p:cNvPr id="20" name="TextBox 19"/>
          <p:cNvSpPr txBox="1"/>
          <p:nvPr/>
        </p:nvSpPr>
        <p:spPr>
          <a:xfrm>
            <a:off x="2904727" y="12547555"/>
            <a:ext cx="7240967" cy="492443"/>
          </a:xfrm>
          <a:prstGeom prst="rect">
            <a:avLst/>
          </a:prstGeom>
          <a:noFill/>
        </p:spPr>
        <p:txBody>
          <a:bodyPr wrap="square" rtlCol="0">
            <a:spAutoFit/>
          </a:bodyPr>
          <a:lstStyle/>
          <a:p>
            <a:r>
              <a:rPr lang="en-US" sz="2600" dirty="0">
                <a:solidFill>
                  <a:schemeClr val="bg1"/>
                </a:solidFill>
                <a:latin typeface="Arial"/>
                <a:cs typeface="Arial"/>
              </a:rPr>
              <a:t>TÊN NGƯỜI TRÌNH BÀY</a:t>
            </a:r>
          </a:p>
        </p:txBody>
      </p:sp>
      <p:sp>
        <p:nvSpPr>
          <p:cNvPr id="21" name="TextBox 20"/>
          <p:cNvSpPr txBox="1"/>
          <p:nvPr/>
        </p:nvSpPr>
        <p:spPr>
          <a:xfrm>
            <a:off x="16310567" y="12547555"/>
            <a:ext cx="3544663" cy="438582"/>
          </a:xfrm>
          <a:prstGeom prst="rect">
            <a:avLst/>
          </a:prstGeom>
          <a:noFill/>
        </p:spPr>
        <p:txBody>
          <a:bodyPr wrap="square" rtlCol="0">
            <a:spAutoFit/>
          </a:bodyPr>
          <a:lstStyle/>
          <a:p>
            <a:pPr algn="r"/>
            <a:r>
              <a:rPr lang="en-US" sz="2250" dirty="0">
                <a:solidFill>
                  <a:schemeClr val="bg1"/>
                </a:solidFill>
                <a:latin typeface="Arial"/>
                <a:cs typeface="Arial"/>
              </a:rPr>
              <a:t>Slide: </a:t>
            </a:r>
            <a:r>
              <a:rPr lang="en-US" sz="2250" dirty="0" err="1">
                <a:solidFill>
                  <a:schemeClr val="bg1"/>
                </a:solidFill>
                <a:latin typeface="Arial"/>
                <a:cs typeface="Arial"/>
              </a:rPr>
              <a:t>số</a:t>
            </a:r>
            <a:r>
              <a:rPr lang="en-US" sz="2250" dirty="0">
                <a:solidFill>
                  <a:schemeClr val="bg1"/>
                </a:solidFill>
                <a:latin typeface="Arial"/>
                <a:cs typeface="Arial"/>
              </a:rPr>
              <a:t>….</a:t>
            </a:r>
          </a:p>
        </p:txBody>
      </p:sp>
      <p:sp>
        <p:nvSpPr>
          <p:cNvPr id="22" name="TextBox 21"/>
          <p:cNvSpPr txBox="1"/>
          <p:nvPr/>
        </p:nvSpPr>
        <p:spPr>
          <a:xfrm>
            <a:off x="3698356" y="614583"/>
            <a:ext cx="11253215" cy="1231106"/>
          </a:xfrm>
          <a:prstGeom prst="rect">
            <a:avLst/>
          </a:prstGeom>
          <a:noFill/>
        </p:spPr>
        <p:txBody>
          <a:bodyPr wrap="square" rtlCol="0">
            <a:spAutoFit/>
          </a:bodyPr>
          <a:lstStyle/>
          <a:p>
            <a:r>
              <a:rPr lang="en-US" sz="5000" b="1">
                <a:solidFill>
                  <a:srgbClr val="FF6600"/>
                </a:solidFill>
                <a:latin typeface="Arial"/>
                <a:cs typeface="Arial"/>
              </a:rPr>
              <a:t>1.1. Tổ chức máy tính là gì?</a:t>
            </a:r>
            <a:endParaRPr lang="en-US" sz="5000" b="1" dirty="0">
              <a:solidFill>
                <a:srgbClr val="FF6600"/>
              </a:solidFill>
              <a:latin typeface="Arial"/>
              <a:cs typeface="Arial"/>
            </a:endParaRPr>
          </a:p>
          <a:p>
            <a:endParaRPr lang="en-US" sz="2400" dirty="0">
              <a:solidFill>
                <a:srgbClr val="000090"/>
              </a:solidFill>
              <a:latin typeface="Arial"/>
              <a:cs typeface="Arial"/>
            </a:endParaRPr>
          </a:p>
        </p:txBody>
      </p:sp>
      <p:pic>
        <p:nvPicPr>
          <p:cNvPr id="25" name="Picture 24" descr="Dai Nam [PPT] Template 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845" y="1585221"/>
            <a:ext cx="11253216" cy="33528"/>
          </a:xfrm>
          <a:prstGeom prst="rect">
            <a:avLst/>
          </a:prstGeom>
        </p:spPr>
      </p:pic>
      <p:sp>
        <p:nvSpPr>
          <p:cNvPr id="2" name="TextBox 1">
            <a:extLst>
              <a:ext uri="{FF2B5EF4-FFF2-40B4-BE49-F238E27FC236}">
                <a16:creationId xmlns:a16="http://schemas.microsoft.com/office/drawing/2014/main" id="{B427497C-BEA2-4A40-AB42-ACB0BD9CC740}"/>
              </a:ext>
            </a:extLst>
          </p:cNvPr>
          <p:cNvSpPr txBox="1"/>
          <p:nvPr/>
        </p:nvSpPr>
        <p:spPr>
          <a:xfrm>
            <a:off x="1246907" y="2589387"/>
            <a:ext cx="13069167" cy="1015663"/>
          </a:xfrm>
          <a:prstGeom prst="rect">
            <a:avLst/>
          </a:prstGeom>
          <a:noFill/>
        </p:spPr>
        <p:txBody>
          <a:bodyPr wrap="square" rtlCol="0">
            <a:spAutoFit/>
          </a:bodyPr>
          <a:lstStyle/>
          <a:p>
            <a:r>
              <a:rPr lang="en-US" sz="6000"/>
              <a:t>Khái quát Lịch sử phát triển của máy tính</a:t>
            </a:r>
          </a:p>
        </p:txBody>
      </p:sp>
      <p:sp>
        <p:nvSpPr>
          <p:cNvPr id="3" name="Rectangle 2">
            <a:extLst>
              <a:ext uri="{FF2B5EF4-FFF2-40B4-BE49-F238E27FC236}">
                <a16:creationId xmlns:a16="http://schemas.microsoft.com/office/drawing/2014/main" id="{FB3D8234-34EE-4AF6-BB41-9FDC5B3C8D85}"/>
              </a:ext>
            </a:extLst>
          </p:cNvPr>
          <p:cNvSpPr/>
          <p:nvPr/>
        </p:nvSpPr>
        <p:spPr>
          <a:xfrm>
            <a:off x="1246908" y="3592144"/>
            <a:ext cx="9680855" cy="830997"/>
          </a:xfrm>
          <a:prstGeom prst="rect">
            <a:avLst/>
          </a:prstGeom>
        </p:spPr>
        <p:txBody>
          <a:bodyPr wrap="none">
            <a:spAutoFit/>
          </a:bodyPr>
          <a:lstStyle/>
          <a:p>
            <a:r>
              <a:rPr lang="en-US" sz="4800" b="1">
                <a:latin typeface="Times New Roman" panose="02020603050405020304" pitchFamily="18" charset="0"/>
                <a:ea typeface="Times New Roman" panose="02020603050405020304" pitchFamily="18" charset="0"/>
              </a:rPr>
              <a:t>- Giai đoạn sơ khai, máy tính cơ học</a:t>
            </a:r>
            <a:endParaRPr lang="en-US" sz="4800" b="1"/>
          </a:p>
        </p:txBody>
      </p:sp>
      <p:pic>
        <p:nvPicPr>
          <p:cNvPr id="11" name="Picture 10" descr="Máy tính cơ học đầu tiên Pascaline">
            <a:hlinkClick r:id="rId4"/>
            <a:extLst>
              <a:ext uri="{FF2B5EF4-FFF2-40B4-BE49-F238E27FC236}">
                <a16:creationId xmlns:a16="http://schemas.microsoft.com/office/drawing/2014/main" id="{6E16C70C-017C-4E26-AB40-0E1F66359A60}"/>
              </a:ext>
            </a:extLst>
          </p:cNvPr>
          <p:cNvPicPr/>
          <p:nvPr/>
        </p:nvPicPr>
        <p:blipFill rotWithShape="1">
          <a:blip r:embed="rId5">
            <a:extLst>
              <a:ext uri="{28A0092B-C50C-407E-A947-70E740481C1C}">
                <a14:useLocalDpi xmlns:a14="http://schemas.microsoft.com/office/drawing/2010/main" val="0"/>
              </a:ext>
            </a:extLst>
          </a:blip>
          <a:srcRect l="895" t="4490" r="1537" b="5665"/>
          <a:stretch/>
        </p:blipFill>
        <p:spPr bwMode="auto">
          <a:xfrm>
            <a:off x="10145694" y="5145567"/>
            <a:ext cx="10663833" cy="5935119"/>
          </a:xfrm>
          <a:prstGeom prst="rect">
            <a:avLst/>
          </a:prstGeom>
          <a:noFill/>
          <a:ln>
            <a:no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84D37E55-36A4-4F5B-AE2C-D1916D5DC158}"/>
              </a:ext>
            </a:extLst>
          </p:cNvPr>
          <p:cNvSpPr/>
          <p:nvPr/>
        </p:nvSpPr>
        <p:spPr>
          <a:xfrm>
            <a:off x="1197559" y="4742974"/>
            <a:ext cx="8948135" cy="6740307"/>
          </a:xfrm>
          <a:prstGeom prst="rect">
            <a:avLst/>
          </a:prstGeom>
        </p:spPr>
        <p:txBody>
          <a:bodyPr wrap="square">
            <a:spAutoFit/>
          </a:bodyPr>
          <a:lstStyle/>
          <a:p>
            <a:pPr algn="just"/>
            <a:r>
              <a:rPr lang="en-US" sz="4800" b="1">
                <a:solidFill>
                  <a:srgbClr val="222222"/>
                </a:solidFill>
                <a:latin typeface="Times New Roman" panose="02020603050405020304" pitchFamily="18" charset="0"/>
                <a:ea typeface="Times New Roman" panose="02020603050405020304" pitchFamily="18" charset="0"/>
              </a:rPr>
              <a:t>Pascaline</a:t>
            </a:r>
            <a:r>
              <a:rPr lang="en-US" sz="4800">
                <a:solidFill>
                  <a:srgbClr val="222222"/>
                </a:solidFill>
                <a:latin typeface="Times New Roman" panose="02020603050405020304" pitchFamily="18" charset="0"/>
                <a:ea typeface="Times New Roman" panose="02020603050405020304" pitchFamily="18" charset="0"/>
              </a:rPr>
              <a:t> là một trong những máy tính cơ học đầu tiên được phát triển bởi nhà toán học và triết gia người Pháp Blaise Pascal vào năm </a:t>
            </a:r>
            <a:r>
              <a:rPr lang="en-US" sz="4800" b="1">
                <a:solidFill>
                  <a:srgbClr val="222222"/>
                </a:solidFill>
                <a:latin typeface="Times New Roman" panose="02020603050405020304" pitchFamily="18" charset="0"/>
                <a:ea typeface="Times New Roman" panose="02020603050405020304" pitchFamily="18" charset="0"/>
              </a:rPr>
              <a:t>1642</a:t>
            </a:r>
            <a:r>
              <a:rPr lang="en-US" sz="4800">
                <a:solidFill>
                  <a:srgbClr val="222222"/>
                </a:solidFill>
                <a:latin typeface="Times New Roman" panose="02020603050405020304" pitchFamily="18" charset="0"/>
                <a:ea typeface="Times New Roman" panose="02020603050405020304" pitchFamily="18" charset="0"/>
              </a:rPr>
              <a:t>. Máy tính này được thiết kế để tính toán các phép tính cộng, trừ, nhân và chia, và nó hoạt động bằng cách sử dụng các bánh răng và hệ thống cộng trừ cơ học.</a:t>
            </a:r>
            <a:endParaRPr lang="en-US" sz="4800"/>
          </a:p>
        </p:txBody>
      </p:sp>
    </p:spTree>
    <p:extLst>
      <p:ext uri="{BB962C8B-B14F-4D97-AF65-F5344CB8AC3E}">
        <p14:creationId xmlns:p14="http://schemas.microsoft.com/office/powerpoint/2010/main" val="2505229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Mạng MAN</a:t>
            </a:r>
          </a:p>
        </p:txBody>
      </p:sp>
      <p:pic>
        <p:nvPicPr>
          <p:cNvPr id="1026" name="Picture 2"/>
          <p:cNvPicPr>
            <a:picLocks noChangeAspect="1" noChangeArrowheads="1"/>
          </p:cNvPicPr>
          <p:nvPr/>
        </p:nvPicPr>
        <p:blipFill>
          <a:blip r:embed="rId2"/>
          <a:srcRect/>
          <a:stretch>
            <a:fillRect/>
          </a:stretch>
        </p:blipFill>
        <p:spPr bwMode="auto">
          <a:xfrm>
            <a:off x="2960352" y="2812486"/>
            <a:ext cx="14583660" cy="905795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4301" y="2443521"/>
            <a:ext cx="15986760" cy="7697329"/>
          </a:xfrm>
        </p:spPr>
        <p:txBody>
          <a:bodyPr>
            <a:normAutofit fontScale="92500" lnSpcReduction="10000"/>
          </a:bodyPr>
          <a:lstStyle/>
          <a:p>
            <a:pPr>
              <a:buNone/>
            </a:pPr>
            <a:r>
              <a:rPr lang="en-US" b="1"/>
              <a:t>Mạng diện rộng</a:t>
            </a:r>
          </a:p>
          <a:p>
            <a:r>
              <a:rPr lang="en-US"/>
              <a:t>Gọi tắt là WAN (Wide Area Network)</a:t>
            </a:r>
          </a:p>
          <a:p>
            <a:r>
              <a:rPr lang="vi-VN"/>
              <a:t>Mạng LAN và mạng MAN thông thường không sử dụng các thiết bị chuyển mạch, điều đó hạn chế trong việc mở rộng phạm vi mạng về số lượng máy tính và khoảng cách. Chính vì thế mạng diện rộng được phát minh. </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364" y="403210"/>
            <a:ext cx="18398835" cy="4292739"/>
          </a:xfrm>
        </p:spPr>
        <p:txBody>
          <a:bodyPr>
            <a:noAutofit/>
          </a:bodyPr>
          <a:lstStyle/>
          <a:p>
            <a:pPr marL="0" indent="0" algn="just">
              <a:buNone/>
            </a:pPr>
            <a:r>
              <a:rPr lang="vi-VN" sz="4000"/>
              <a:t>Trong một mạng WAN, các máy tính (hosts) được nối vào một mạng con (subnet) hay đôi khi còn gọi là đường trục mạng (Backbone), trong đó có chứa các bộ chọn đường (routers) và các đường truyền tải (transmission lines).</a:t>
            </a:r>
            <a:endParaRPr lang="en-US" sz="4000"/>
          </a:p>
        </p:txBody>
      </p:sp>
      <p:pic>
        <p:nvPicPr>
          <p:cNvPr id="2050" name="Picture 2"/>
          <p:cNvPicPr>
            <a:picLocks noChangeAspect="1" noChangeArrowheads="1"/>
          </p:cNvPicPr>
          <p:nvPr/>
        </p:nvPicPr>
        <p:blipFill>
          <a:blip r:embed="rId2"/>
          <a:srcRect/>
          <a:stretch>
            <a:fillRect/>
          </a:stretch>
        </p:blipFill>
        <p:spPr bwMode="auto">
          <a:xfrm>
            <a:off x="4717764" y="2549579"/>
            <a:ext cx="11879833" cy="4292739"/>
          </a:xfrm>
          <a:prstGeom prst="rect">
            <a:avLst/>
          </a:prstGeom>
          <a:noFill/>
          <a:ln w="9525">
            <a:noFill/>
            <a:miter lim="800000"/>
            <a:headEnd/>
            <a:tailEnd/>
          </a:ln>
          <a:effectLst/>
        </p:spPr>
      </p:pic>
      <p:pic>
        <p:nvPicPr>
          <p:cNvPr id="7" name="Picture 2">
            <a:extLst>
              <a:ext uri="{FF2B5EF4-FFF2-40B4-BE49-F238E27FC236}">
                <a16:creationId xmlns:a16="http://schemas.microsoft.com/office/drawing/2014/main" id="{A81024EF-4D70-41D6-868C-3823F2318A00}"/>
              </a:ext>
            </a:extLst>
          </p:cNvPr>
          <p:cNvPicPr>
            <a:picLocks noChangeAspect="1" noChangeArrowheads="1"/>
          </p:cNvPicPr>
          <p:nvPr/>
        </p:nvPicPr>
        <p:blipFill>
          <a:blip r:embed="rId3"/>
          <a:srcRect/>
          <a:stretch>
            <a:fillRect/>
          </a:stretch>
        </p:blipFill>
        <p:spPr bwMode="auto">
          <a:xfrm>
            <a:off x="3810585" y="7053103"/>
            <a:ext cx="14210453" cy="5117842"/>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4301" y="2294397"/>
            <a:ext cx="15986760" cy="8733506"/>
          </a:xfrm>
        </p:spPr>
        <p:txBody>
          <a:bodyPr>
            <a:normAutofit lnSpcReduction="10000"/>
          </a:bodyPr>
          <a:lstStyle/>
          <a:p>
            <a:pPr>
              <a:buNone/>
            </a:pPr>
            <a:r>
              <a:rPr lang="en-US" b="1"/>
              <a:t>Mạng toàn cầu</a:t>
            </a:r>
          </a:p>
          <a:p>
            <a:r>
              <a:rPr lang="en-US" sz="5634">
                <a:latin typeface="Calibri" pitchFamily="34" charset="0"/>
                <a:cs typeface="Calibri" pitchFamily="34" charset="0"/>
              </a:rPr>
              <a:t>Gọi tắt là GAN (Global Area Network)</a:t>
            </a:r>
          </a:p>
          <a:p>
            <a:r>
              <a:rPr lang="en-US" sz="5634">
                <a:latin typeface="Calibri" pitchFamily="34" charset="0"/>
                <a:cs typeface="Calibri" pitchFamily="34" charset="0"/>
              </a:rPr>
              <a:t>Có phạm vi toàn cầu</a:t>
            </a:r>
          </a:p>
          <a:p>
            <a:r>
              <a:rPr lang="en-US" sz="5634">
                <a:latin typeface="Calibri" pitchFamily="34" charset="0"/>
                <a:cs typeface="Calibri" pitchFamily="34" charset="0"/>
              </a:rPr>
              <a:t>Mạng GAN thường là sự kết nối của nhiều loại mạng với các phương thức kết nối khác nhau, tuy nhiên trong mạng phải sử dụng chung một giao thức để truyền dữ liệu</a:t>
            </a:r>
          </a:p>
          <a:p>
            <a:r>
              <a:rPr lang="en-US" sz="5634">
                <a:latin typeface="Calibri" pitchFamily="34" charset="0"/>
                <a:cs typeface="Calibri" pitchFamily="34" charset="0"/>
              </a:rPr>
              <a:t>Internet là một mạng GAN và cũng không phải là mạng GAN duy nhất trên thế giới</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Phân loại theo mô hình mạng</a:t>
            </a:r>
          </a:p>
        </p:txBody>
      </p:sp>
      <p:sp>
        <p:nvSpPr>
          <p:cNvPr id="3" name="Content Placeholder 2"/>
          <p:cNvSpPr>
            <a:spLocks noGrp="1"/>
          </p:cNvSpPr>
          <p:nvPr>
            <p:ph idx="1"/>
          </p:nvPr>
        </p:nvSpPr>
        <p:spPr>
          <a:xfrm>
            <a:off x="2295333" y="2776030"/>
            <a:ext cx="16990194" cy="8733506"/>
          </a:xfrm>
        </p:spPr>
        <p:txBody>
          <a:bodyPr>
            <a:normAutofit fontScale="92500"/>
          </a:bodyPr>
          <a:lstStyle/>
          <a:p>
            <a:pPr>
              <a:buNone/>
            </a:pPr>
            <a:r>
              <a:rPr lang="en-US" b="1"/>
              <a:t>Mô hình Client/Server</a:t>
            </a:r>
          </a:p>
          <a:p>
            <a:r>
              <a:rPr lang="en-US" sz="5634">
                <a:latin typeface="Calibri" pitchFamily="34" charset="0"/>
                <a:cs typeface="Calibri" pitchFamily="34" charset="0"/>
              </a:rPr>
              <a:t>Mạng bao gồm các máy chủ (Server) và các máy trạm (client)</a:t>
            </a:r>
          </a:p>
          <a:p>
            <a:r>
              <a:rPr lang="en-US" sz="5634">
                <a:latin typeface="Calibri" pitchFamily="34" charset="0"/>
                <a:cs typeface="Calibri" pitchFamily="34" charset="0"/>
              </a:rPr>
              <a:t>Dữ liệu và dịch vụ được lưu tập trung trên các máy Server</a:t>
            </a:r>
          </a:p>
          <a:p>
            <a:r>
              <a:rPr lang="en-US" sz="5634">
                <a:latin typeface="Calibri" pitchFamily="34" charset="0"/>
                <a:cs typeface="Calibri" pitchFamily="34" charset="0"/>
              </a:rPr>
              <a:t>Người quản trị mạng (Administrator) có quyền quản lý trên hệ thống mạng.</a:t>
            </a:r>
          </a:p>
          <a:p>
            <a:r>
              <a:rPr lang="en-US" sz="5634">
                <a:latin typeface="Calibri" pitchFamily="34" charset="0"/>
                <a:cs typeface="Calibri" pitchFamily="34" charset="0"/>
              </a:rPr>
              <a:t>Các máy khi tham gia mạng sẽ chịu sự kiểm soát của các Administrator trong việc truy xuất tài nguyên của mạng.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descr="Vai trò của server"/>
          <p:cNvSpPr>
            <a:spLocks noChangeAspect="1" noChangeArrowheads="1"/>
          </p:cNvSpPr>
          <p:nvPr/>
        </p:nvSpPr>
        <p:spPr bwMode="auto">
          <a:xfrm>
            <a:off x="2078367" y="-280632"/>
            <a:ext cx="592102" cy="592104"/>
          </a:xfrm>
          <a:prstGeom prst="rect">
            <a:avLst/>
          </a:prstGeom>
          <a:noFill/>
        </p:spPr>
        <p:txBody>
          <a:bodyPr vert="horz" wrap="square" lIns="177631" tIns="88815" rIns="177631" bIns="88815" numCol="1" anchor="t" anchorCtr="0" compatLnSpc="1">
            <a:prstTxWarp prst="textNoShape">
              <a:avLst/>
            </a:prstTxWarp>
          </a:bodyPr>
          <a:lstStyle/>
          <a:p>
            <a:endParaRPr lang="en-US" sz="7576"/>
          </a:p>
        </p:txBody>
      </p:sp>
      <p:pic>
        <p:nvPicPr>
          <p:cNvPr id="51204" name="Picture 4" descr="https://gadget-info.com/img/difference-between/234/difference-between-client-server-2.jpg"/>
          <p:cNvPicPr>
            <a:picLocks noChangeAspect="1" noChangeArrowheads="1"/>
          </p:cNvPicPr>
          <p:nvPr/>
        </p:nvPicPr>
        <p:blipFill rotWithShape="1">
          <a:blip r:embed="rId2"/>
          <a:srcRect l="-2281" r="-1" b="11300"/>
          <a:stretch/>
        </p:blipFill>
        <p:spPr bwMode="auto">
          <a:xfrm>
            <a:off x="3352801" y="2288938"/>
            <a:ext cx="15584108" cy="8711571"/>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3683" y="1695375"/>
            <a:ext cx="15986760" cy="8733506"/>
          </a:xfrm>
        </p:spPr>
        <p:txBody>
          <a:bodyPr>
            <a:normAutofit/>
          </a:bodyPr>
          <a:lstStyle/>
          <a:p>
            <a:pPr>
              <a:buNone/>
            </a:pPr>
            <a:r>
              <a:rPr lang="en-US" sz="5245" b="1">
                <a:latin typeface="+mj-lt"/>
              </a:rPr>
              <a:t>Mô hình ngang hàng (Peer to peer)</a:t>
            </a:r>
          </a:p>
          <a:p>
            <a:r>
              <a:rPr lang="vi-VN" sz="5245">
                <a:latin typeface="Calibri" pitchFamily="34" charset="0"/>
                <a:cs typeface="Calibri" pitchFamily="34" charset="0"/>
              </a:rPr>
              <a:t>Không giống như Máy khách-Máy chủ, mô hình ngang hàng không phân biệt giữa máy khách và máy chủ thay vào đó mỗi nút có thể là máy khách hoặc máy chủ tùy thuộc vào việc nút đó có yêu cầu hoặc cung cấp dịch vụ hay không. Mỗi nút được coi là một đồng đẳng .</a:t>
            </a:r>
            <a:endParaRPr lang="en-US" sz="5245">
              <a:latin typeface="Calibri" pitchFamily="34" charset="0"/>
              <a:cs typeface="Calibri" pitchFamily="34" charset="0"/>
            </a:endParaRPr>
          </a:p>
          <a:p>
            <a:r>
              <a:rPr lang="en-US" sz="5245">
                <a:latin typeface="+mj-lt"/>
                <a:cs typeface="Calibri" pitchFamily="34" charset="0"/>
              </a:rPr>
              <a:t>Nói cách khác, khi một máy cung cấp dịch vụ, dữ liệu thì là máy chủ. Máy tính truy cập dữ liệu, sử dụng dịch vụ trên một máy khác thì được coi là client.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ttps://gadget-info.com/img/difference-between/234/difference-between-client-server-3.jpg"/>
          <p:cNvPicPr>
            <a:picLocks noChangeAspect="1" noChangeArrowheads="1"/>
          </p:cNvPicPr>
          <p:nvPr/>
        </p:nvPicPr>
        <p:blipFill>
          <a:blip r:embed="rId2"/>
          <a:srcRect b="16555"/>
          <a:stretch>
            <a:fillRect/>
          </a:stretch>
        </p:blipFill>
        <p:spPr bwMode="auto">
          <a:xfrm>
            <a:off x="5476787" y="1776308"/>
            <a:ext cx="10953891" cy="8948081"/>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4301" y="89433"/>
            <a:ext cx="15986760" cy="1390822"/>
          </a:xfrm>
        </p:spPr>
        <p:txBody>
          <a:bodyPr>
            <a:normAutofit fontScale="90000"/>
          </a:bodyPr>
          <a:lstStyle/>
          <a:p>
            <a:r>
              <a:rPr lang="en-US" b="1"/>
              <a:t>Client/Server   vs  Peer to Peer</a:t>
            </a:r>
            <a:endParaRPr lang="en-US"/>
          </a:p>
        </p:txBody>
      </p:sp>
      <p:sp>
        <p:nvSpPr>
          <p:cNvPr id="4" name="Content Placeholder 3"/>
          <p:cNvSpPr>
            <a:spLocks noGrp="1"/>
          </p:cNvSpPr>
          <p:nvPr>
            <p:ph idx="1"/>
          </p:nvPr>
        </p:nvSpPr>
        <p:spPr>
          <a:xfrm>
            <a:off x="433027" y="2422365"/>
            <a:ext cx="20449308" cy="9575671"/>
          </a:xfrm>
        </p:spPr>
        <p:txBody>
          <a:bodyPr>
            <a:noAutofit/>
          </a:bodyPr>
          <a:lstStyle/>
          <a:p>
            <a:r>
              <a:rPr lang="vi-VN" sz="4468"/>
              <a:t>Sự khác biệt chính giữa mạng Máy khách-Máy chủ và Mạng ngang hàng là có một máy chủ chuyên dụng và máy khách cụ thể trong mô hình mạng máy chủ-máy khách trong khi đó, trong mạng ngang hàng, mỗi nút có thể hoạt động như cả máy chủ và máy khách.</a:t>
            </a:r>
          </a:p>
          <a:p>
            <a:r>
              <a:rPr lang="vi-VN" sz="4468"/>
              <a:t>Trong mô hình máy khách-máy chủ, máy chủ cung cấp dịch vụ cho máy khách. Tuy nhiên, trong ngang hàng, mỗi người ngang hàng có thể cung cấp dịch vụ và cũng có thể yêu cầu dịch vụ.</a:t>
            </a:r>
          </a:p>
          <a:p>
            <a:r>
              <a:rPr lang="vi-VN" sz="4468"/>
              <a:t>Trong mô hình máy khách-máy chủ, dữ liệu được lưu trữ trên một máy chủ tập trung trong khi đó, ở chế độ ngang hàng, mỗi máy ngang hàng có dữ liệu riêng .</a:t>
            </a:r>
          </a:p>
          <a:p>
            <a:r>
              <a:rPr lang="vi-VN" sz="4468"/>
              <a:t>Mô hình máy khách-máy chủ đắt hơn để thực hiện so với ngang hàng</a:t>
            </a:r>
            <a:endParaRPr lang="en-US" sz="4468"/>
          </a:p>
          <a:p>
            <a:r>
              <a:rPr lang="vi-VN" sz="4468"/>
              <a:t>Mô hình máy khách-máy chủ có khả năng mở rộng và ổn định hơn so với ngang hàng.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AF351-653A-4DD2-9102-CD4B6AD36D90}"/>
              </a:ext>
            </a:extLst>
          </p:cNvPr>
          <p:cNvSpPr>
            <a:spLocks noGrp="1"/>
          </p:cNvSpPr>
          <p:nvPr>
            <p:ph type="title"/>
          </p:nvPr>
        </p:nvSpPr>
        <p:spPr>
          <a:xfrm>
            <a:off x="1382600" y="0"/>
            <a:ext cx="19183827" cy="2220383"/>
          </a:xfrm>
        </p:spPr>
        <p:txBody>
          <a:bodyPr/>
          <a:lstStyle/>
          <a:p>
            <a:r>
              <a:rPr lang="en-US"/>
              <a:t>Thảo luận</a:t>
            </a:r>
          </a:p>
        </p:txBody>
      </p:sp>
      <p:sp>
        <p:nvSpPr>
          <p:cNvPr id="4" name="Title 1">
            <a:extLst>
              <a:ext uri="{FF2B5EF4-FFF2-40B4-BE49-F238E27FC236}">
                <a16:creationId xmlns:a16="http://schemas.microsoft.com/office/drawing/2014/main" id="{EC1997A9-0124-4847-B61F-8A0F40C42652}"/>
              </a:ext>
            </a:extLst>
          </p:cNvPr>
          <p:cNvSpPr txBox="1">
            <a:spLocks/>
          </p:cNvSpPr>
          <p:nvPr/>
        </p:nvSpPr>
        <p:spPr>
          <a:xfrm>
            <a:off x="1065767" y="5314950"/>
            <a:ext cx="19183827" cy="2220383"/>
          </a:xfrm>
          <a:prstGeom prst="rect">
            <a:avLst/>
          </a:prstGeom>
        </p:spPr>
        <p:txBody>
          <a:bodyPr vert="horz" lIns="197922" tIns="98961" rIns="197922" bIns="98961" rtlCol="0" anchor="ctr">
            <a:normAutofit/>
          </a:bodyPr>
          <a:lstStyle>
            <a:lvl1pPr algn="ctr" defTabSz="989609" rtl="0" eaLnBrk="1" latinLnBrk="0" hangingPunct="1">
              <a:spcBef>
                <a:spcPct val="0"/>
              </a:spcBef>
              <a:buNone/>
              <a:defRPr sz="9500" kern="1200">
                <a:solidFill>
                  <a:schemeClr val="tx1"/>
                </a:solidFill>
                <a:latin typeface="+mj-lt"/>
                <a:ea typeface="+mj-ea"/>
                <a:cs typeface="+mj-cs"/>
              </a:defRPr>
            </a:lvl1pPr>
          </a:lstStyle>
          <a:p>
            <a:r>
              <a:rPr lang="en-US"/>
              <a:t>Ứng dụng của mạng máy tính?</a:t>
            </a:r>
          </a:p>
        </p:txBody>
      </p:sp>
    </p:spTree>
    <p:extLst>
      <p:ext uri="{BB962C8B-B14F-4D97-AF65-F5344CB8AC3E}">
        <p14:creationId xmlns:p14="http://schemas.microsoft.com/office/powerpoint/2010/main" val="1347384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C13B1B-0742-42E4-88D7-9872630B19D4}"/>
              </a:ext>
            </a:extLst>
          </p:cNvPr>
          <p:cNvSpPr/>
          <p:nvPr/>
        </p:nvSpPr>
        <p:spPr>
          <a:xfrm>
            <a:off x="2918546" y="476392"/>
            <a:ext cx="17697017" cy="1938992"/>
          </a:xfrm>
          <a:prstGeom prst="rect">
            <a:avLst/>
          </a:prstGeom>
        </p:spPr>
        <p:txBody>
          <a:bodyPr wrap="square">
            <a:spAutoFit/>
          </a:bodyPr>
          <a:lstStyle/>
          <a:p>
            <a:pPr algn="just"/>
            <a:r>
              <a:rPr lang="en-US" sz="4000" b="1">
                <a:solidFill>
                  <a:srgbClr val="222222"/>
                </a:solidFill>
                <a:latin typeface="Times New Roman" panose="02020603050405020304" pitchFamily="18" charset="0"/>
                <a:ea typeface="Times New Roman" panose="02020603050405020304" pitchFamily="18" charset="0"/>
              </a:rPr>
              <a:t>Năm 1801:</a:t>
            </a:r>
            <a:r>
              <a:rPr lang="en-US" sz="4000">
                <a:solidFill>
                  <a:srgbClr val="222222"/>
                </a:solidFill>
                <a:latin typeface="Times New Roman" panose="02020603050405020304" pitchFamily="18" charset="0"/>
                <a:ea typeface="Times New Roman" panose="02020603050405020304" pitchFamily="18" charset="0"/>
              </a:rPr>
              <a:t> Ông Joseph Marie Jacquard người Pháp đã phát minh ra máy dệt sử dụng thẻ gỗ đục lỗ để tự động dệt các thiết kế vải nhằm tối đa hóa tốc độ và tối ưu nguồn nhân công. Đây cũng chính là ý tưởng và mô hình cho chiếc máy tính đầu tiên.</a:t>
            </a:r>
            <a:endParaRPr lang="en-US"/>
          </a:p>
        </p:txBody>
      </p:sp>
      <p:pic>
        <p:nvPicPr>
          <p:cNvPr id="5" name="Picture 4" descr="Picture">
            <a:extLst>
              <a:ext uri="{FF2B5EF4-FFF2-40B4-BE49-F238E27FC236}">
                <a16:creationId xmlns:a16="http://schemas.microsoft.com/office/drawing/2014/main" id="{D806F8F6-56B6-4653-A316-0A52A77777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75285" y="2398643"/>
            <a:ext cx="18130679" cy="9859743"/>
          </a:xfrm>
          <a:prstGeom prst="rect">
            <a:avLst/>
          </a:prstGeom>
          <a:noFill/>
          <a:ln>
            <a:noFill/>
          </a:ln>
        </p:spPr>
      </p:pic>
    </p:spTree>
    <p:extLst>
      <p:ext uri="{BB962C8B-B14F-4D97-AF65-F5344CB8AC3E}">
        <p14:creationId xmlns:p14="http://schemas.microsoft.com/office/powerpoint/2010/main" val="3407986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0AE71-09FD-48F6-B432-5ECA08BC0844}"/>
              </a:ext>
            </a:extLst>
          </p:cNvPr>
          <p:cNvSpPr>
            <a:spLocks noGrp="1"/>
          </p:cNvSpPr>
          <p:nvPr>
            <p:ph type="title"/>
          </p:nvPr>
        </p:nvSpPr>
        <p:spPr/>
        <p:txBody>
          <a:bodyPr/>
          <a:lstStyle/>
          <a:p>
            <a:r>
              <a:rPr lang="en-US"/>
              <a:t>Bài tập về nhà</a:t>
            </a:r>
          </a:p>
        </p:txBody>
      </p:sp>
      <p:sp>
        <p:nvSpPr>
          <p:cNvPr id="3" name="Content Placeholder 2">
            <a:extLst>
              <a:ext uri="{FF2B5EF4-FFF2-40B4-BE49-F238E27FC236}">
                <a16:creationId xmlns:a16="http://schemas.microsoft.com/office/drawing/2014/main" id="{72CE0F7D-EB58-40EB-9924-AC5C879AA7A9}"/>
              </a:ext>
            </a:extLst>
          </p:cNvPr>
          <p:cNvSpPr>
            <a:spLocks noGrp="1"/>
          </p:cNvSpPr>
          <p:nvPr>
            <p:ph idx="1"/>
          </p:nvPr>
        </p:nvSpPr>
        <p:spPr/>
        <p:txBody>
          <a:bodyPr/>
          <a:lstStyle/>
          <a:p>
            <a:pPr marL="0" indent="0">
              <a:buNone/>
            </a:pPr>
            <a:r>
              <a:rPr lang="en-US">
                <a:latin typeface="Arial" panose="020B0604020202020204" pitchFamily="34" charset="0"/>
                <a:cs typeface="Arial" panose="020B0604020202020204" pitchFamily="34" charset="0"/>
              </a:rPr>
              <a:t>Tìm hiểu về các xây dựng cấu hình của một hệ thống máy tính.</a:t>
            </a:r>
          </a:p>
          <a:p>
            <a:pPr marL="0" indent="0">
              <a:buNone/>
            </a:pPr>
            <a:r>
              <a:rPr lang="en-US">
                <a:latin typeface="Arial" panose="020B0604020202020204" pitchFamily="34" charset="0"/>
                <a:cs typeface="Arial" panose="020B0604020202020204" pitchFamily="34" charset="0"/>
              </a:rPr>
              <a:t>Ứng dụng để xây dựng cấu hình máy tính theo các mức tiền nh</a:t>
            </a:r>
            <a:r>
              <a:rPr lang="vi-VN">
                <a:latin typeface="Arial" panose="020B0604020202020204" pitchFamily="34" charset="0"/>
                <a:cs typeface="Arial" panose="020B0604020202020204" pitchFamily="34" charset="0"/>
              </a:rPr>
              <a:t>ư</a:t>
            </a:r>
            <a:r>
              <a:rPr lang="en-US">
                <a:latin typeface="Arial" panose="020B0604020202020204" pitchFamily="34" charset="0"/>
                <a:cs typeface="Arial" panose="020B0604020202020204" pitchFamily="34" charset="0"/>
              </a:rPr>
              <a:t> sau:</a:t>
            </a:r>
          </a:p>
          <a:p>
            <a:pPr>
              <a:buFontTx/>
              <a:buChar char="-"/>
            </a:pPr>
            <a:r>
              <a:rPr lang="en-US">
                <a:latin typeface="Arial" panose="020B0604020202020204" pitchFamily="34" charset="0"/>
                <a:cs typeface="Arial" panose="020B0604020202020204" pitchFamily="34" charset="0"/>
              </a:rPr>
              <a:t>10 triệu</a:t>
            </a:r>
          </a:p>
          <a:p>
            <a:pPr>
              <a:buFontTx/>
              <a:buChar char="-"/>
            </a:pPr>
            <a:r>
              <a:rPr lang="en-US">
                <a:latin typeface="Arial" panose="020B0604020202020204" pitchFamily="34" charset="0"/>
                <a:cs typeface="Arial" panose="020B0604020202020204" pitchFamily="34" charset="0"/>
              </a:rPr>
              <a:t>20 triệu</a:t>
            </a:r>
          </a:p>
          <a:p>
            <a:pPr>
              <a:buFontTx/>
              <a:buChar char="-"/>
            </a:pPr>
            <a:r>
              <a:rPr lang="en-US">
                <a:latin typeface="Arial" panose="020B0604020202020204" pitchFamily="34" charset="0"/>
                <a:cs typeface="Arial" panose="020B0604020202020204" pitchFamily="34" charset="0"/>
              </a:rPr>
              <a:t>Trên 100 triệu</a:t>
            </a:r>
          </a:p>
        </p:txBody>
      </p:sp>
    </p:spTree>
    <p:extLst>
      <p:ext uri="{BB962C8B-B14F-4D97-AF65-F5344CB8AC3E}">
        <p14:creationId xmlns:p14="http://schemas.microsoft.com/office/powerpoint/2010/main" val="2855940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1343"/>
            <a:ext cx="21315363" cy="1010957"/>
          </a:xfrm>
          <a:prstGeom prst="rect">
            <a:avLst/>
          </a:prstGeom>
        </p:spPr>
      </p:pic>
      <p:pic>
        <p:nvPicPr>
          <p:cNvPr id="4" name="Picture 3" descr="Dai Nam [PPT] Template 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pic>
        <p:nvPicPr>
          <p:cNvPr id="6" name="Picture 5" descr="Dai Nam [PPT] Template 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7" name="Picture 6" descr="Dai Nam [PPT] Template 0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82976" y="1083882"/>
            <a:ext cx="3889248" cy="3529584"/>
          </a:xfrm>
          <a:prstGeom prst="rect">
            <a:avLst/>
          </a:prstGeom>
        </p:spPr>
      </p:pic>
      <p:sp>
        <p:nvSpPr>
          <p:cNvPr id="10" name="TextBox 9"/>
          <p:cNvSpPr txBox="1"/>
          <p:nvPr/>
        </p:nvSpPr>
        <p:spPr>
          <a:xfrm>
            <a:off x="7222013" y="5686789"/>
            <a:ext cx="12605350" cy="1631216"/>
          </a:xfrm>
          <a:prstGeom prst="rect">
            <a:avLst/>
          </a:prstGeom>
          <a:noFill/>
        </p:spPr>
        <p:txBody>
          <a:bodyPr wrap="square" rtlCol="0">
            <a:spAutoFit/>
          </a:bodyPr>
          <a:lstStyle/>
          <a:p>
            <a:pPr algn="ctr"/>
            <a:r>
              <a:rPr lang="en-US" sz="10000" b="1">
                <a:solidFill>
                  <a:srgbClr val="FFFFFF"/>
                </a:solidFill>
                <a:latin typeface="Arial"/>
                <a:cs typeface="Arial"/>
              </a:rPr>
              <a:t>Xin cảm </a:t>
            </a:r>
            <a:r>
              <a:rPr lang="en-US" sz="10000" b="1" dirty="0" err="1">
                <a:solidFill>
                  <a:srgbClr val="FFFFFF"/>
                </a:solidFill>
                <a:latin typeface="Arial"/>
                <a:cs typeface="Arial"/>
              </a:rPr>
              <a:t>ơn</a:t>
            </a:r>
            <a:r>
              <a:rPr lang="en-US" sz="10000" b="1" dirty="0">
                <a:solidFill>
                  <a:srgbClr val="FFFFFF"/>
                </a:solidFill>
                <a:latin typeface="Arial"/>
                <a:cs typeface="Arial"/>
              </a:rPr>
              <a:t>!</a:t>
            </a:r>
          </a:p>
        </p:txBody>
      </p:sp>
    </p:spTree>
    <p:extLst>
      <p:ext uri="{BB962C8B-B14F-4D97-AF65-F5344CB8AC3E}">
        <p14:creationId xmlns:p14="http://schemas.microsoft.com/office/powerpoint/2010/main" val="1414705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CDDBF3-40F3-4AE6-9F19-4B676FC67693}"/>
              </a:ext>
            </a:extLst>
          </p:cNvPr>
          <p:cNvSpPr/>
          <p:nvPr/>
        </p:nvSpPr>
        <p:spPr>
          <a:xfrm>
            <a:off x="2696873" y="393264"/>
            <a:ext cx="17863271" cy="1938992"/>
          </a:xfrm>
          <a:prstGeom prst="rect">
            <a:avLst/>
          </a:prstGeom>
        </p:spPr>
        <p:txBody>
          <a:bodyPr wrap="square">
            <a:spAutoFit/>
          </a:bodyPr>
          <a:lstStyle/>
          <a:p>
            <a:pPr algn="just"/>
            <a:r>
              <a:rPr lang="en-US" sz="4000" b="1">
                <a:solidFill>
                  <a:srgbClr val="222222"/>
                </a:solidFill>
                <a:latin typeface="Times New Roman" panose="02020603050405020304" pitchFamily="18" charset="0"/>
                <a:ea typeface="Times New Roman" panose="02020603050405020304" pitchFamily="18" charset="0"/>
              </a:rPr>
              <a:t>Năm 1936:</a:t>
            </a:r>
            <a:r>
              <a:rPr lang="en-US" sz="4000">
                <a:solidFill>
                  <a:srgbClr val="222222"/>
                </a:solidFill>
                <a:latin typeface="Times New Roman" panose="02020603050405020304" pitchFamily="18" charset="0"/>
                <a:ea typeface="Times New Roman" panose="02020603050405020304" pitchFamily="18" charset="0"/>
              </a:rPr>
              <a:t> Nhà khoa học thiên tài trên rất nhiều lĩnh vực – Alan Turing trình bày khái niệm về một cỗ máy có khả năng tính toán bất cứ thứ gì có thể tính toán được. Các khái niệm cốt lõi của máy tính hiện đại dựa trên ý tưởng này của ông.</a:t>
            </a:r>
            <a:endParaRPr lang="en-US"/>
          </a:p>
        </p:txBody>
      </p:sp>
      <p:pic>
        <p:nvPicPr>
          <p:cNvPr id="3" name="Picture 2" descr="How Designers Recreated Alan Turing's Code-Breaking Computer for Imitation  Game | WIRED">
            <a:extLst>
              <a:ext uri="{FF2B5EF4-FFF2-40B4-BE49-F238E27FC236}">
                <a16:creationId xmlns:a16="http://schemas.microsoft.com/office/drawing/2014/main" id="{6B5E98BE-031A-4B80-BCB9-CCFF07C9FA0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228513" y="2332256"/>
            <a:ext cx="8924548" cy="5411769"/>
          </a:xfrm>
          <a:prstGeom prst="rect">
            <a:avLst/>
          </a:prstGeom>
          <a:noFill/>
          <a:ln>
            <a:noFill/>
          </a:ln>
        </p:spPr>
      </p:pic>
      <p:pic>
        <p:nvPicPr>
          <p:cNvPr id="4" name="Picture 3" descr="Buzz Byte; Alan Turing. | Bideford Buzz">
            <a:extLst>
              <a:ext uri="{FF2B5EF4-FFF2-40B4-BE49-F238E27FC236}">
                <a16:creationId xmlns:a16="http://schemas.microsoft.com/office/drawing/2014/main" id="{6DB2D223-BBBB-4654-8C89-4C740610D7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28513" y="7343775"/>
            <a:ext cx="8924548" cy="4986769"/>
          </a:xfrm>
          <a:prstGeom prst="rect">
            <a:avLst/>
          </a:prstGeom>
          <a:noFill/>
          <a:ln>
            <a:noFill/>
          </a:ln>
        </p:spPr>
      </p:pic>
      <p:pic>
        <p:nvPicPr>
          <p:cNvPr id="1026" name="Picture 2" descr="https://sgd.bacgiang.gov.vn/images/21471/155/253/561/447/2/1552535614472.jpg">
            <a:extLst>
              <a:ext uri="{FF2B5EF4-FFF2-40B4-BE49-F238E27FC236}">
                <a16:creationId xmlns:a16="http://schemas.microsoft.com/office/drawing/2014/main" id="{7F01165B-A62B-40F8-A938-046C03245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302" y="2789238"/>
            <a:ext cx="11767600" cy="829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372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B67FA2-8B15-4B27-90E1-D8C0C1C2CFD9}"/>
              </a:ext>
            </a:extLst>
          </p:cNvPr>
          <p:cNvSpPr/>
          <p:nvPr/>
        </p:nvSpPr>
        <p:spPr>
          <a:xfrm>
            <a:off x="2454032" y="1285448"/>
            <a:ext cx="10230686" cy="830997"/>
          </a:xfrm>
          <a:prstGeom prst="rect">
            <a:avLst/>
          </a:prstGeom>
        </p:spPr>
        <p:txBody>
          <a:bodyPr wrap="none">
            <a:spAutoFit/>
          </a:bodyPr>
          <a:lstStyle/>
          <a:p>
            <a:pPr indent="457200">
              <a:spcBef>
                <a:spcPts val="600"/>
              </a:spcBef>
              <a:spcAft>
                <a:spcPts val="600"/>
              </a:spcAft>
            </a:pPr>
            <a:r>
              <a:rPr lang="en-US" sz="4800" b="1">
                <a:latin typeface="Times New Roman" panose="02020603050405020304" pitchFamily="18" charset="0"/>
                <a:ea typeface="Times New Roman" panose="02020603050405020304" pitchFamily="18" charset="0"/>
                <a:cs typeface="Times New Roman" panose="02020603050405020304" pitchFamily="18" charset="0"/>
              </a:rPr>
              <a:t>- Giai đoạn cận máy tính kỹ thuật số</a:t>
            </a:r>
            <a:endParaRPr lang="en-US" sz="4800" b="1">
              <a:effectLst/>
              <a:latin typeface=".VnTime" panose="020B7200000000000000"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935D629-1D7B-4315-A3F3-AE82EEC01C26}"/>
              </a:ext>
            </a:extLst>
          </p:cNvPr>
          <p:cNvSpPr/>
          <p:nvPr/>
        </p:nvSpPr>
        <p:spPr>
          <a:xfrm>
            <a:off x="701820" y="3229441"/>
            <a:ext cx="5892944" cy="6863417"/>
          </a:xfrm>
          <a:prstGeom prst="rect">
            <a:avLst/>
          </a:prstGeom>
        </p:spPr>
        <p:txBody>
          <a:bodyPr wrap="square">
            <a:spAutoFit/>
          </a:bodyPr>
          <a:lstStyle/>
          <a:p>
            <a:pPr algn="just"/>
            <a:r>
              <a:rPr lang="en-US" sz="4000" b="1">
                <a:solidFill>
                  <a:srgbClr val="222222"/>
                </a:solidFill>
                <a:latin typeface="Times New Roman" panose="02020603050405020304" pitchFamily="18" charset="0"/>
                <a:ea typeface="Times New Roman" panose="02020603050405020304" pitchFamily="18" charset="0"/>
              </a:rPr>
              <a:t>Năm 1941:</a:t>
            </a:r>
            <a:r>
              <a:rPr lang="en-US" sz="4000">
                <a:solidFill>
                  <a:srgbClr val="222222"/>
                </a:solidFill>
                <a:latin typeface="Times New Roman" panose="02020603050405020304" pitchFamily="18" charset="0"/>
                <a:ea typeface="Times New Roman" panose="02020603050405020304" pitchFamily="18" charset="0"/>
              </a:rPr>
              <a:t> Atanasoff (người Mỹ) và sinh viên của ông (Clifford Berry), đã thiết kế ra một chiếc máy tính có khả năng giải quyết 29 phương trình cùng lúc. Đây được xem là chiếc máy tính kỹ thuật số đầu tiên trên thế giới, và nó có khả năng lưu trữ thông tin trên bộ nhớ của chính nó.</a:t>
            </a:r>
            <a:endParaRPr lang="en-US"/>
          </a:p>
        </p:txBody>
      </p:sp>
      <p:pic>
        <p:nvPicPr>
          <p:cNvPr id="4" name="Picture 3" descr="lich-su-phat-trien-may-tinh (1)">
            <a:extLst>
              <a:ext uri="{FF2B5EF4-FFF2-40B4-BE49-F238E27FC236}">
                <a16:creationId xmlns:a16="http://schemas.microsoft.com/office/drawing/2014/main" id="{375086DE-0FC9-49FD-B71E-85DE0B645AC1}"/>
              </a:ext>
            </a:extLst>
          </p:cNvPr>
          <p:cNvPicPr/>
          <p:nvPr/>
        </p:nvPicPr>
        <p:blipFill rotWithShape="1">
          <a:blip r:embed="rId2">
            <a:extLst>
              <a:ext uri="{28A0092B-C50C-407E-A947-70E740481C1C}">
                <a14:useLocalDpi xmlns:a14="http://schemas.microsoft.com/office/drawing/2010/main" val="0"/>
              </a:ext>
            </a:extLst>
          </a:blip>
          <a:srcRect l="17698" t="19202" r="8181" b="21281"/>
          <a:stretch/>
        </p:blipFill>
        <p:spPr bwMode="auto">
          <a:xfrm>
            <a:off x="7383427" y="2959100"/>
            <a:ext cx="13756958" cy="80886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1141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7/75/Diode_vacuum_tube.png/200px-Diode_vacuum_tube.png">
            <a:extLst>
              <a:ext uri="{FF2B5EF4-FFF2-40B4-BE49-F238E27FC236}">
                <a16:creationId xmlns:a16="http://schemas.microsoft.com/office/drawing/2014/main" id="{39F43296-DE49-4CE0-B3AB-C5F6670FD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3" y="3789363"/>
            <a:ext cx="8183562" cy="84699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6/65/Triode_vacuum_tube.png/200px-Triode_vacuum_tube.png">
            <a:extLst>
              <a:ext uri="{FF2B5EF4-FFF2-40B4-BE49-F238E27FC236}">
                <a16:creationId xmlns:a16="http://schemas.microsoft.com/office/drawing/2014/main" id="{43BEBB6B-7335-4AAE-8A73-0B93FB92D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8938" y="3789362"/>
            <a:ext cx="8183562" cy="84699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hát minh từ quá khứ hồi sinh: đèn điện tử chân không lại có khả năng thay  thế các transistor hiện tại">
            <a:extLst>
              <a:ext uri="{FF2B5EF4-FFF2-40B4-BE49-F238E27FC236}">
                <a16:creationId xmlns:a16="http://schemas.microsoft.com/office/drawing/2014/main" id="{73C0E36C-C729-49B4-BC46-5156AF7026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954"/>
          <a:stretch/>
        </p:blipFill>
        <p:spPr bwMode="auto">
          <a:xfrm>
            <a:off x="5050634" y="0"/>
            <a:ext cx="8183563" cy="379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8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725</TotalTime>
  <Words>2926</Words>
  <Application>Microsoft Office PowerPoint</Application>
  <PresentationFormat>Custom</PresentationFormat>
  <Paragraphs>203</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.VnTime</vt:lpstr>
      <vt:lpstr>Arial</vt:lpstr>
      <vt:lpstr>Calibri</vt:lpstr>
      <vt:lpstr>Mulish Regular</vt:lpstr>
      <vt:lpstr>Tahoma</vt:lpstr>
      <vt:lpstr>Times New Roman</vt:lpstr>
      <vt:lpstr>Office Theme</vt:lpstr>
      <vt:lpstr>THIẾT KẾ WEB  VÀ TRIỂN KHAI HỆ THỐNG  PHẦN MỀM IT-W1</vt:lpstr>
      <vt:lpstr>PowerPoint Presentation</vt:lpstr>
      <vt:lpstr>PowerPoint Presentation</vt:lpstr>
      <vt:lpstr>Đặt vấn đề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Thảo luận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Tranh biện</vt:lpstr>
      <vt:lpstr>PowerPoint Presentation</vt:lpstr>
      <vt:lpstr>PowerPoint Presentation</vt:lpstr>
      <vt:lpstr>PowerPoint Presentation</vt:lpstr>
      <vt:lpstr>PowerPoint Presentation</vt:lpstr>
      <vt:lpstr>PowerPoint Presentation</vt:lpstr>
      <vt:lpstr>PowerPoint Presentation</vt:lpstr>
      <vt:lpstr>Khái niệm về mạng máy tính</vt:lpstr>
      <vt:lpstr>PowerPoint Presentation</vt:lpstr>
      <vt:lpstr>C. Phân loại mạng máy tính</vt:lpstr>
      <vt:lpstr>Phân loại theo kiến trúc mạng</vt:lpstr>
      <vt:lpstr>PowerPoint Presentation</vt:lpstr>
      <vt:lpstr>PowerPoint Presentation</vt:lpstr>
      <vt:lpstr>PowerPoint Presentation</vt:lpstr>
      <vt:lpstr>PowerPoint Presentation</vt:lpstr>
      <vt:lpstr>PowerPoint Presentation</vt:lpstr>
      <vt:lpstr>Phân loại theo phạm vi địa lý</vt:lpstr>
      <vt:lpstr>PowerPoint Presentation</vt:lpstr>
      <vt:lpstr>Mạng MAN</vt:lpstr>
      <vt:lpstr>PowerPoint Presentation</vt:lpstr>
      <vt:lpstr>PowerPoint Presentation</vt:lpstr>
      <vt:lpstr>PowerPoint Presentation</vt:lpstr>
      <vt:lpstr>Phân loại theo mô hình mạng</vt:lpstr>
      <vt:lpstr>PowerPoint Presentation</vt:lpstr>
      <vt:lpstr>PowerPoint Presentation</vt:lpstr>
      <vt:lpstr>PowerPoint Presentation</vt:lpstr>
      <vt:lpstr>Client/Server   vs  Peer to Peer</vt:lpstr>
      <vt:lpstr>Thảo luận</vt:lpstr>
      <vt:lpstr>Bài tập về nhà</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Lê Văn Đạt</cp:lastModifiedBy>
  <cp:revision>69</cp:revision>
  <dcterms:created xsi:type="dcterms:W3CDTF">2022-08-02T03:49:07Z</dcterms:created>
  <dcterms:modified xsi:type="dcterms:W3CDTF">2025-09-10T10:52:47Z</dcterms:modified>
</cp:coreProperties>
</file>